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42.xml" ContentType="application/vnd.openxmlformats-officedocument.presentationml.notesSlide+xml"/>
  <Override PartName="/ppt/tags/tag6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61"/>
  </p:notesMasterIdLst>
  <p:handoutMasterIdLst>
    <p:handoutMasterId r:id="rId62"/>
  </p:handoutMasterIdLst>
  <p:sldIdLst>
    <p:sldId id="256" r:id="rId2"/>
    <p:sldId id="303" r:id="rId3"/>
    <p:sldId id="304" r:id="rId4"/>
    <p:sldId id="307" r:id="rId5"/>
    <p:sldId id="312" r:id="rId6"/>
    <p:sldId id="311" r:id="rId7"/>
    <p:sldId id="313" r:id="rId8"/>
    <p:sldId id="406" r:id="rId9"/>
    <p:sldId id="407" r:id="rId10"/>
    <p:sldId id="411" r:id="rId11"/>
    <p:sldId id="410" r:id="rId12"/>
    <p:sldId id="409" r:id="rId13"/>
    <p:sldId id="426" r:id="rId14"/>
    <p:sldId id="403" r:id="rId15"/>
    <p:sldId id="427" r:id="rId16"/>
    <p:sldId id="413" r:id="rId17"/>
    <p:sldId id="414" r:id="rId18"/>
    <p:sldId id="418" r:id="rId19"/>
    <p:sldId id="419" r:id="rId20"/>
    <p:sldId id="412" r:id="rId21"/>
    <p:sldId id="430" r:id="rId22"/>
    <p:sldId id="305" r:id="rId23"/>
    <p:sldId id="267" r:id="rId24"/>
    <p:sldId id="295" r:id="rId25"/>
    <p:sldId id="264" r:id="rId26"/>
    <p:sldId id="268" r:id="rId27"/>
    <p:sldId id="265" r:id="rId28"/>
    <p:sldId id="290" r:id="rId29"/>
    <p:sldId id="291" r:id="rId30"/>
    <p:sldId id="292" r:id="rId31"/>
    <p:sldId id="300" r:id="rId32"/>
    <p:sldId id="281" r:id="rId33"/>
    <p:sldId id="318" r:id="rId34"/>
    <p:sldId id="319" r:id="rId35"/>
    <p:sldId id="320" r:id="rId36"/>
    <p:sldId id="321" r:id="rId37"/>
    <p:sldId id="322" r:id="rId38"/>
    <p:sldId id="323" r:id="rId39"/>
    <p:sldId id="428" r:id="rId40"/>
    <p:sldId id="306" r:id="rId41"/>
    <p:sldId id="401" r:id="rId42"/>
    <p:sldId id="402" r:id="rId43"/>
    <p:sldId id="416" r:id="rId44"/>
    <p:sldId id="395" r:id="rId45"/>
    <p:sldId id="399" r:id="rId46"/>
    <p:sldId id="382" r:id="rId47"/>
    <p:sldId id="386" r:id="rId48"/>
    <p:sldId id="415" r:id="rId49"/>
    <p:sldId id="385" r:id="rId50"/>
    <p:sldId id="387" r:id="rId51"/>
    <p:sldId id="388" r:id="rId52"/>
    <p:sldId id="389" r:id="rId53"/>
    <p:sldId id="390" r:id="rId54"/>
    <p:sldId id="424" r:id="rId55"/>
    <p:sldId id="425" r:id="rId56"/>
    <p:sldId id="429" r:id="rId57"/>
    <p:sldId id="302" r:id="rId58"/>
    <p:sldId id="417" r:id="rId59"/>
    <p:sldId id="420" r:id="rId60"/>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90" userDrawn="1">
          <p15:clr>
            <a:srgbClr val="A4A3A4"/>
          </p15:clr>
        </p15:guide>
        <p15:guide id="2" pos="2160" userDrawn="1">
          <p15:clr>
            <a:srgbClr val="A4A3A4"/>
          </p15:clr>
        </p15:guide>
        <p15:guide id="3" orient="horz" pos="373" userDrawn="1">
          <p15:clr>
            <a:srgbClr val="A4A3A4"/>
          </p15:clr>
        </p15:guide>
        <p15:guide id="4" pos="136" userDrawn="1">
          <p15:clr>
            <a:srgbClr val="A4A3A4"/>
          </p15:clr>
        </p15:guide>
        <p15:guide id="5" pos="419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37" autoAdjust="0"/>
    <p:restoredTop sz="86667"/>
  </p:normalViewPr>
  <p:slideViewPr>
    <p:cSldViewPr snapToGrid="0" snapToObjects="1" showGuides="1">
      <p:cViewPr varScale="1">
        <p:scale>
          <a:sx n="189" d="100"/>
          <a:sy n="189" d="100"/>
        </p:scale>
        <p:origin x="1208" y="168"/>
      </p:cViewPr>
      <p:guideLst>
        <p:guide orient="horz" pos="1643"/>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67" d="100"/>
          <a:sy n="167" d="100"/>
        </p:scale>
        <p:origin x="6464" y="192"/>
      </p:cViewPr>
      <p:guideLst>
        <p:guide orient="horz" pos="2890"/>
        <p:guide pos="2160"/>
        <p:guide orient="horz" pos="373"/>
        <p:guide pos="136"/>
        <p:guide pos="419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CH">
                <a:latin typeface="Arial" panose="020B0604020202020204" pitchFamily="34" charset="0"/>
              </a:rPr>
              <a:t>NAME EVENT / NAME PRESENTATION</a:t>
            </a:r>
            <a:endParaRPr lang="fr-CH" dirty="0">
              <a:latin typeface="Arial" panose="020B0604020202020204" pitchFamily="34"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B5517D-A51B-0C46-A852-A90155A8AA28}" type="datetime1">
              <a:rPr lang="de-CH" smtClean="0">
                <a:latin typeface="Arial" panose="020B0604020202020204" pitchFamily="34" charset="0"/>
              </a:rPr>
              <a:t>24.03.23</a:t>
            </a:fld>
            <a:endParaRPr lang="fr-CH" dirty="0">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CH">
                <a:latin typeface="Arial" panose="020B0604020202020204" pitchFamily="34" charset="0"/>
              </a:rPr>
              <a:t>Speaker</a:t>
            </a:r>
            <a:endParaRPr lang="fr-CH"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a:t>
            </a:fld>
            <a:endParaRPr lang="fr-CH" dirty="0">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r>
              <a:rPr lang="fr-FR"/>
              <a:t>NAME EVENT / NAME PRESENTATION</a:t>
            </a:r>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1FFDDB49-F143-C048-892F-BC2966A98EE1}" type="datetime1">
              <a:rPr lang="de-CH" smtClean="0"/>
              <a:t>24.03.23</a:t>
            </a:fld>
            <a:endParaRPr lang="fr-FR" dirty="0"/>
          </a:p>
        </p:txBody>
      </p:sp>
      <p:sp>
        <p:nvSpPr>
          <p:cNvPr id="4" name="Espace réservé de l'image des diapositives 3"/>
          <p:cNvSpPr>
            <a:spLocks noGrp="1" noRot="1" noChangeAspect="1"/>
          </p:cNvSpPr>
          <p:nvPr>
            <p:ph type="sldImg" idx="2"/>
          </p:nvPr>
        </p:nvSpPr>
        <p:spPr>
          <a:xfrm>
            <a:off x="210518" y="619273"/>
            <a:ext cx="6436964" cy="3620792"/>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210518" y="4400549"/>
            <a:ext cx="6436964" cy="4201009"/>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fr-FR"/>
              <a:t>Speaker</a:t>
            </a:r>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a:t>
            </a:fld>
            <a:endParaRPr lang="fr-FR" dirty="0"/>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err="1"/>
              <a:t>Motivarte</a:t>
            </a:r>
            <a:r>
              <a:rPr lang="fr-FR" dirty="0"/>
              <a:t> the </a:t>
            </a:r>
            <a:r>
              <a:rPr lang="fr-FR" dirty="0" err="1"/>
              <a:t>research</a:t>
            </a:r>
            <a:r>
              <a:rPr lang="fr-FR" dirty="0"/>
              <a:t>, </a:t>
            </a:r>
            <a:r>
              <a:rPr lang="fr-FR" dirty="0" err="1"/>
              <a:t>try</a:t>
            </a:r>
            <a:r>
              <a:rPr lang="fr-FR" dirty="0"/>
              <a:t> to </a:t>
            </a:r>
            <a:r>
              <a:rPr lang="fr-FR" dirty="0" err="1"/>
              <a:t>tie</a:t>
            </a:r>
            <a:r>
              <a:rPr lang="fr-FR" dirty="0"/>
              <a:t> the topics </a:t>
            </a:r>
            <a:r>
              <a:rPr lang="fr-FR" dirty="0" err="1"/>
              <a:t>together</a:t>
            </a:r>
            <a:r>
              <a:rPr lang="fr-FR" dirty="0"/>
              <a:t>, short</a:t>
            </a:r>
          </a:p>
          <a:p>
            <a:endParaRPr lang="fr-FR" dirty="0"/>
          </a:p>
          <a:p>
            <a:r>
              <a:rPr lang="fr-FR" dirty="0" err="1"/>
              <a:t>Delete</a:t>
            </a:r>
            <a:r>
              <a:rPr lang="fr-FR" dirty="0"/>
              <a:t> </a:t>
            </a:r>
            <a:r>
              <a:rPr lang="fr-FR" dirty="0" err="1"/>
              <a:t>kernels</a:t>
            </a:r>
            <a:r>
              <a:rPr lang="fr-FR" dirty="0"/>
              <a:t>, </a:t>
            </a:r>
            <a:r>
              <a:rPr lang="fr-FR" dirty="0" err="1"/>
              <a:t>add</a:t>
            </a:r>
            <a:r>
              <a:rPr lang="fr-FR" dirty="0"/>
              <a:t> </a:t>
            </a:r>
            <a:r>
              <a:rPr lang="fr-FR" dirty="0" err="1"/>
              <a:t>interpretations</a:t>
            </a:r>
            <a:r>
              <a:rPr lang="fr-FR" dirty="0"/>
              <a:t> of </a:t>
            </a:r>
            <a:r>
              <a:rPr lang="fr-FR" dirty="0" err="1"/>
              <a:t>what</a:t>
            </a:r>
            <a:r>
              <a:rPr lang="fr-FR" dirty="0"/>
              <a:t> Im </a:t>
            </a:r>
            <a:r>
              <a:rPr lang="fr-FR" dirty="0" err="1"/>
              <a:t>doing</a:t>
            </a:r>
            <a:r>
              <a:rPr lang="fr-FR" dirty="0"/>
              <a:t>, </a:t>
            </a:r>
            <a:r>
              <a:rPr lang="fr-FR" dirty="0" err="1"/>
              <a:t>my</a:t>
            </a:r>
            <a:r>
              <a:rPr lang="fr-FR" dirty="0"/>
              <a:t> contributions </a:t>
            </a:r>
            <a:r>
              <a:rPr lang="fr-FR" dirty="0" err="1"/>
              <a:t>again</a:t>
            </a:r>
            <a:r>
              <a:rPr lang="fr-FR" dirty="0"/>
              <a:t>, non-</a:t>
            </a:r>
            <a:r>
              <a:rPr lang="fr-FR" dirty="0" err="1"/>
              <a:t>stardard</a:t>
            </a:r>
            <a:r>
              <a:rPr lang="fr-FR" dirty="0"/>
              <a:t> </a:t>
            </a:r>
            <a:r>
              <a:rPr lang="fr-FR" dirty="0" err="1"/>
              <a:t>interpretations</a:t>
            </a:r>
            <a:r>
              <a:rPr lang="fr-FR" dirty="0"/>
              <a:t>, </a:t>
            </a:r>
            <a:r>
              <a:rPr lang="fr-FR" dirty="0" err="1"/>
              <a:t>empahsize</a:t>
            </a:r>
            <a:r>
              <a:rPr lang="fr-FR" dirty="0"/>
              <a:t> the importance and connections </a:t>
            </a:r>
            <a:r>
              <a:rPr lang="fr-FR" dirty="0" err="1"/>
              <a:t>among</a:t>
            </a:r>
            <a:r>
              <a:rPr lang="fr-FR" dirty="0"/>
              <a:t> </a:t>
            </a:r>
            <a:r>
              <a:rPr lang="fr-FR" dirty="0" err="1"/>
              <a:t>bounds</a:t>
            </a:r>
            <a:r>
              <a:rPr lang="fr-FR" dirty="0"/>
              <a:t>, </a:t>
            </a:r>
            <a:r>
              <a:rPr lang="fr-FR" dirty="0" err="1"/>
              <a:t>make</a:t>
            </a:r>
            <a:r>
              <a:rPr lang="fr-FR" dirty="0"/>
              <a:t> a </a:t>
            </a:r>
            <a:r>
              <a:rPr lang="fr-FR" dirty="0" err="1"/>
              <a:t>bigger</a:t>
            </a:r>
            <a:r>
              <a:rPr lang="fr-FR" dirty="0"/>
              <a:t> deal</a:t>
            </a:r>
          </a:p>
          <a:p>
            <a:endParaRPr lang="fr-FR" dirty="0"/>
          </a:p>
          <a:p>
            <a:r>
              <a:rPr lang="fr-FR" dirty="0" err="1"/>
              <a:t>Pictures</a:t>
            </a:r>
            <a:r>
              <a:rPr lang="fr-FR" dirty="0"/>
              <a:t> to </a:t>
            </a:r>
            <a:r>
              <a:rPr lang="fr-FR" dirty="0" err="1"/>
              <a:t>illustrate</a:t>
            </a:r>
            <a:r>
              <a:rPr lang="fr-FR" dirty="0"/>
              <a:t> the </a:t>
            </a:r>
            <a:r>
              <a:rPr lang="fr-FR" dirty="0" err="1"/>
              <a:t>theorems</a:t>
            </a:r>
            <a:endParaRPr lang="fr-FR" dirty="0"/>
          </a:p>
          <a:p>
            <a:endParaRPr lang="fr-FR" dirty="0"/>
          </a:p>
          <a:p>
            <a:r>
              <a:rPr lang="fr-FR" dirty="0" err="1"/>
              <a:t>Sold</a:t>
            </a:r>
            <a:r>
              <a:rPr lang="fr-FR" dirty="0"/>
              <a:t> KPC </a:t>
            </a:r>
            <a:r>
              <a:rPr lang="fr-FR" dirty="0" err="1"/>
              <a:t>too</a:t>
            </a:r>
            <a:r>
              <a:rPr lang="fr-FR" dirty="0"/>
              <a:t> short, and </a:t>
            </a:r>
            <a:r>
              <a:rPr lang="fr-FR" dirty="0" err="1"/>
              <a:t>mneintion</a:t>
            </a:r>
            <a:r>
              <a:rPr lang="fr-FR" dirty="0"/>
              <a:t> the optimal </a:t>
            </a:r>
            <a:r>
              <a:rPr lang="fr-FR" dirty="0" err="1"/>
              <a:t>bounds</a:t>
            </a:r>
            <a:r>
              <a:rPr lang="fr-FR" dirty="0"/>
              <a:t> </a:t>
            </a:r>
            <a:r>
              <a:rPr lang="fr-FR" dirty="0" err="1"/>
              <a:t>could</a:t>
            </a:r>
            <a:r>
              <a:rPr lang="fr-FR" dirty="0"/>
              <a:t> </a:t>
            </a:r>
            <a:r>
              <a:rPr lang="fr-FR" dirty="0" err="1"/>
              <a:t>be</a:t>
            </a:r>
            <a:r>
              <a:rPr lang="fr-FR" dirty="0"/>
              <a:t> </a:t>
            </a:r>
            <a:r>
              <a:rPr lang="fr-FR" dirty="0" err="1"/>
              <a:t>dualized</a:t>
            </a:r>
            <a:r>
              <a:rPr lang="fr-FR" dirty="0"/>
              <a:t> and </a:t>
            </a:r>
            <a:r>
              <a:rPr lang="fr-FR" dirty="0" err="1"/>
              <a:t>incorporated</a:t>
            </a:r>
            <a:r>
              <a:rPr lang="fr-FR" dirty="0"/>
              <a:t> </a:t>
            </a:r>
            <a:r>
              <a:rPr lang="fr-FR" dirty="0" err="1"/>
              <a:t>there</a:t>
            </a:r>
            <a:endParaRPr lang="fr-FR" dirty="0"/>
          </a:p>
          <a:p>
            <a:endParaRPr lang="fr-FR" dirty="0"/>
          </a:p>
          <a:p>
            <a:r>
              <a:rPr lang="fr-FR" dirty="0"/>
              <a:t>Hit </a:t>
            </a:r>
            <a:r>
              <a:rPr lang="fr-FR" dirty="0" err="1"/>
              <a:t>them</a:t>
            </a:r>
            <a:r>
              <a:rPr lang="fr-FR" dirty="0"/>
              <a:t> </a:t>
            </a:r>
            <a:r>
              <a:rPr lang="fr-FR" dirty="0" err="1"/>
              <a:t>with</a:t>
            </a:r>
            <a:r>
              <a:rPr lang="fr-FR" dirty="0"/>
              <a:t> the math</a:t>
            </a:r>
          </a:p>
          <a:p>
            <a:endParaRPr lang="fr-FR" dirty="0"/>
          </a:p>
          <a:p>
            <a:r>
              <a:rPr lang="fr-FR" dirty="0"/>
              <a:t>Mention LA </a:t>
            </a:r>
            <a:r>
              <a:rPr lang="fr-FR" dirty="0" err="1"/>
              <a:t>opt</a:t>
            </a:r>
            <a:r>
              <a:rPr lang="fr-FR" dirty="0"/>
              <a:t>, and show </a:t>
            </a:r>
            <a:r>
              <a:rPr lang="fr-FR" dirty="0" err="1"/>
              <a:t>Raphael’s</a:t>
            </a:r>
            <a:r>
              <a:rPr lang="fr-FR" dirty="0"/>
              <a:t> </a:t>
            </a:r>
            <a:r>
              <a:rPr lang="fr-FR" dirty="0" err="1"/>
              <a:t>video</a:t>
            </a:r>
            <a:r>
              <a:rPr lang="fr-FR" dirty="0"/>
              <a:t> to </a:t>
            </a:r>
            <a:r>
              <a:rPr lang="fr-FR" dirty="0" err="1"/>
              <a:t>sell</a:t>
            </a:r>
            <a:r>
              <a:rPr lang="fr-FR" dirty="0"/>
              <a:t> </a:t>
            </a:r>
            <a:r>
              <a:rPr lang="fr-FR" dirty="0" err="1"/>
              <a:t>it</a:t>
            </a:r>
            <a:r>
              <a:rPr lang="fr-FR" dirty="0"/>
              <a:t> more</a:t>
            </a:r>
          </a:p>
          <a:p>
            <a:endParaRPr lang="fr-FR" dirty="0"/>
          </a:p>
          <a:p>
            <a:r>
              <a:rPr lang="fr-FR" dirty="0" err="1"/>
              <a:t>Don’t</a:t>
            </a:r>
            <a:r>
              <a:rPr lang="fr-FR" dirty="0"/>
              <a:t> </a:t>
            </a:r>
            <a:r>
              <a:rPr lang="fr-FR" dirty="0" err="1"/>
              <a:t>hold</a:t>
            </a:r>
            <a:r>
              <a:rPr lang="fr-FR" dirty="0"/>
              <a:t> back on the math</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a:t>
            </a:fld>
            <a:endParaRPr lang="fr-FR" dirty="0"/>
          </a:p>
        </p:txBody>
      </p:sp>
      <p:sp>
        <p:nvSpPr>
          <p:cNvPr id="5" name="Espace réservé de la date 4">
            <a:extLst>
              <a:ext uri="{FF2B5EF4-FFF2-40B4-BE49-F238E27FC236}">
                <a16:creationId xmlns:a16="http://schemas.microsoft.com/office/drawing/2014/main" id="{BB08DC05-305F-594F-9F18-9CF1E4DB5A23}"/>
              </a:ext>
            </a:extLst>
          </p:cNvPr>
          <p:cNvSpPr>
            <a:spLocks noGrp="1"/>
          </p:cNvSpPr>
          <p:nvPr>
            <p:ph type="dt" idx="1"/>
          </p:nvPr>
        </p:nvSpPr>
        <p:spPr/>
        <p:txBody>
          <a:bodyPr/>
          <a:lstStyle/>
          <a:p>
            <a:fld id="{995379FA-9023-E441-8550-70FB6FDAD167}" type="datetime1">
              <a:rPr lang="de-CH" smtClean="0"/>
              <a:t>24.03.23</a:t>
            </a:fld>
            <a:endParaRPr lang="fr-FR" dirty="0"/>
          </a:p>
        </p:txBody>
      </p:sp>
      <p:sp>
        <p:nvSpPr>
          <p:cNvPr id="6" name="Espace réservé du pied de page 5">
            <a:extLst>
              <a:ext uri="{FF2B5EF4-FFF2-40B4-BE49-F238E27FC236}">
                <a16:creationId xmlns:a16="http://schemas.microsoft.com/office/drawing/2014/main" id="{8F2F41A5-B12E-1843-83F7-B86B38C0CE97}"/>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4D206A73-DDB0-2740-9475-00E48E475A11}"/>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004361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10</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71524C73-FAAB-8444-BB16-4CA8BDEF73C9}"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6185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11</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1D4DF148-E5FD-0640-8DDE-DFE9B29F73DB}"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547822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5E85096C-2F2D-5F4F-8B8A-1D9481848923}"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603623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21C4AC96-ED2A-7C47-A2DE-5A03A3FAAB7C}"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4043153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E7ED4825-D675-EB4E-9907-78C9AAF10AA2}"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985734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599298F7-AE44-6F49-83B9-CD28476C5E9E}"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515748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E9F0CEEA-9E32-9348-8D13-A58CA761F877}"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213609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17</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A1B22A19-FD5C-ED43-855A-31EE7E82B105}"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284304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18</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AB1D428F-9A87-D44D-AF66-7EA4A973A292}"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455163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19</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77AC9005-AAF9-0B45-91A6-FEBFBDE64D94}"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41150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B71D928E-9A7C-E04B-8FC7-C51DA0B007D3}"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762134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20</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694FB0AC-307C-5E4C-8615-ADF9109172F5}"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288319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21</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5E0699CD-0039-594F-9067-08386CD4E96B}"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037069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CD35C94D-F6D3-CE4E-83F5-72B6C16E892F}"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554441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err="1"/>
              <a:t>We’ll</a:t>
            </a:r>
            <a:r>
              <a:rPr lang="fr-FR" dirty="0"/>
              <a:t> </a:t>
            </a:r>
            <a:r>
              <a:rPr lang="fr-FR" dirty="0" err="1"/>
              <a:t>now</a:t>
            </a:r>
            <a:r>
              <a:rPr lang="fr-FR" dirty="0"/>
              <a:t> switch </a:t>
            </a:r>
            <a:r>
              <a:rPr lang="fr-FR" dirty="0" err="1"/>
              <a:t>gears</a:t>
            </a:r>
            <a:r>
              <a:rPr lang="fr-FR" dirty="0"/>
              <a:t> and explore the control </a:t>
            </a:r>
            <a:r>
              <a:rPr lang="fr-FR" dirty="0" err="1"/>
              <a:t>problem</a:t>
            </a:r>
            <a:r>
              <a:rPr lang="fr-FR" dirty="0"/>
              <a:t> a bit.</a:t>
            </a:r>
          </a:p>
          <a:p>
            <a:endParaRPr lang="fr-FR" dirty="0"/>
          </a:p>
          <a:p>
            <a:r>
              <a:rPr lang="fr-FR" dirty="0"/>
              <a:t>I </a:t>
            </a:r>
            <a:r>
              <a:rPr lang="fr-FR" dirty="0" err="1"/>
              <a:t>will</a:t>
            </a:r>
            <a:r>
              <a:rPr lang="fr-FR" dirty="0"/>
              <a:t> </a:t>
            </a:r>
            <a:r>
              <a:rPr lang="fr-FR" dirty="0" err="1"/>
              <a:t>describe</a:t>
            </a:r>
            <a:r>
              <a:rPr lang="fr-FR" dirty="0"/>
              <a:t> a building and </a:t>
            </a:r>
            <a:r>
              <a:rPr lang="fr-FR" dirty="0" err="1"/>
              <a:t>its</a:t>
            </a:r>
            <a:r>
              <a:rPr lang="fr-FR" dirty="0"/>
              <a:t> HVAC system </a:t>
            </a:r>
            <a:r>
              <a:rPr lang="fr-FR" dirty="0" err="1"/>
              <a:t>located</a:t>
            </a:r>
            <a:r>
              <a:rPr lang="fr-FR" dirty="0"/>
              <a:t> in Campo Grande, Mato Grosso do Sul, </a:t>
            </a:r>
            <a:r>
              <a:rPr lang="fr-FR" dirty="0" err="1"/>
              <a:t>Brazil</a:t>
            </a:r>
            <a:r>
              <a:rPr lang="fr-FR" dirty="0"/>
              <a:t>. BTW, HVAC stands for </a:t>
            </a:r>
            <a:r>
              <a:rPr lang="fr-FR" dirty="0" err="1"/>
              <a:t>heating</a:t>
            </a:r>
            <a:r>
              <a:rPr lang="fr-FR" dirty="0"/>
              <a:t>, ventilation and air-</a:t>
            </a:r>
            <a:r>
              <a:rPr lang="fr-FR" dirty="0" err="1"/>
              <a:t>conditioning</a:t>
            </a:r>
            <a:r>
              <a:rPr lang="fr-FR" dirty="0"/>
              <a:t>.</a:t>
            </a:r>
          </a:p>
          <a:p>
            <a:endParaRPr lang="fr-FR" dirty="0"/>
          </a:p>
          <a:p>
            <a:r>
              <a:rPr lang="fr-FR" dirty="0" err="1"/>
              <a:t>Okay</a:t>
            </a:r>
            <a:r>
              <a:rPr lang="fr-FR" dirty="0"/>
              <a:t>. </a:t>
            </a:r>
            <a:r>
              <a:rPr lang="fr-FR" dirty="0" err="1"/>
              <a:t>Here’s</a:t>
            </a:r>
            <a:r>
              <a:rPr lang="fr-FR" dirty="0"/>
              <a:t> Campo Grande, a city </a:t>
            </a:r>
            <a:r>
              <a:rPr lang="fr-FR" dirty="0" err="1"/>
              <a:t>located</a:t>
            </a:r>
            <a:r>
              <a:rPr lang="fr-FR" dirty="0"/>
              <a:t> in the central-western part of the country.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BFCAB1FB-D704-6D49-B624-3638562CB9C2}"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500218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a:t>A couple of </a:t>
            </a:r>
            <a:r>
              <a:rPr lang="fr-FR" dirty="0" err="1"/>
              <a:t>years</a:t>
            </a:r>
            <a:r>
              <a:rPr lang="fr-FR" dirty="0"/>
              <a:t> </a:t>
            </a:r>
            <a:r>
              <a:rPr lang="fr-FR" dirty="0" err="1"/>
              <a:t>ago</a:t>
            </a:r>
            <a:r>
              <a:rPr lang="fr-FR" dirty="0"/>
              <a:t> </a:t>
            </a:r>
            <a:r>
              <a:rPr lang="fr-FR" dirty="0" err="1"/>
              <a:t>we</a:t>
            </a:r>
            <a:r>
              <a:rPr lang="fr-FR" dirty="0"/>
              <a:t> </a:t>
            </a:r>
            <a:r>
              <a:rPr lang="fr-FR" dirty="0" err="1"/>
              <a:t>established</a:t>
            </a:r>
            <a:r>
              <a:rPr lang="fr-FR" dirty="0"/>
              <a:t> </a:t>
            </a:r>
            <a:r>
              <a:rPr lang="fr-FR" dirty="0" err="1"/>
              <a:t>this</a:t>
            </a:r>
            <a:r>
              <a:rPr lang="fr-FR" dirty="0"/>
              <a:t> </a:t>
            </a:r>
            <a:r>
              <a:rPr lang="fr-FR" dirty="0" err="1"/>
              <a:t>partnership</a:t>
            </a:r>
            <a:r>
              <a:rPr lang="fr-FR" dirty="0"/>
              <a:t> </a:t>
            </a:r>
            <a:r>
              <a:rPr lang="fr-FR" dirty="0" err="1"/>
              <a:t>with</a:t>
            </a:r>
            <a:r>
              <a:rPr lang="fr-FR" dirty="0"/>
              <a:t> a public </a:t>
            </a:r>
            <a:r>
              <a:rPr lang="fr-FR" dirty="0" err="1"/>
              <a:t>hospital</a:t>
            </a:r>
            <a:r>
              <a:rPr lang="fr-FR" dirty="0"/>
              <a:t> </a:t>
            </a:r>
            <a:r>
              <a:rPr lang="fr-FR" dirty="0" err="1"/>
              <a:t>named</a:t>
            </a:r>
            <a:r>
              <a:rPr lang="fr-FR" dirty="0"/>
              <a:t> </a:t>
            </a:r>
            <a:r>
              <a:rPr lang="fr-FR" dirty="0" err="1"/>
              <a:t>Hospital</a:t>
            </a:r>
            <a:r>
              <a:rPr lang="fr-FR" dirty="0"/>
              <a:t> São </a:t>
            </a:r>
            <a:r>
              <a:rPr lang="fr-FR" dirty="0" err="1"/>
              <a:t>Julião</a:t>
            </a:r>
            <a:r>
              <a:rPr lang="fr-FR" dirty="0"/>
              <a:t>, </a:t>
            </a:r>
            <a:r>
              <a:rPr lang="fr-FR" dirty="0" err="1"/>
              <a:t>where</a:t>
            </a:r>
            <a:r>
              <a:rPr lang="fr-FR" dirty="0"/>
              <a:t> </a:t>
            </a:r>
            <a:r>
              <a:rPr lang="fr-FR" dirty="0" err="1"/>
              <a:t>we</a:t>
            </a:r>
            <a:r>
              <a:rPr lang="fr-FR" dirty="0"/>
              <a:t> </a:t>
            </a:r>
            <a:r>
              <a:rPr lang="fr-FR" dirty="0" err="1"/>
              <a:t>agreed</a:t>
            </a:r>
            <a:r>
              <a:rPr lang="fr-FR" dirty="0"/>
              <a:t> to </a:t>
            </a:r>
            <a:r>
              <a:rPr lang="fr-FR" dirty="0" err="1"/>
              <a:t>deploy</a:t>
            </a:r>
            <a:r>
              <a:rPr lang="fr-FR" dirty="0"/>
              <a:t> a </a:t>
            </a:r>
            <a:r>
              <a:rPr lang="fr-FR" dirty="0" err="1"/>
              <a:t>number</a:t>
            </a:r>
            <a:r>
              <a:rPr lang="fr-FR" dirty="0"/>
              <a:t> of </a:t>
            </a:r>
            <a:r>
              <a:rPr lang="fr-FR" dirty="0" err="1"/>
              <a:t>sensor</a:t>
            </a:r>
            <a:r>
              <a:rPr lang="fr-FR" dirty="0"/>
              <a:t> networks to monitor the local HVAC plant and propose new control </a:t>
            </a:r>
            <a:r>
              <a:rPr lang="fr-FR" dirty="0" err="1"/>
              <a:t>strategies</a:t>
            </a:r>
            <a:r>
              <a:rPr lang="fr-FR" dirty="0"/>
              <a:t> for </a:t>
            </a:r>
            <a:r>
              <a:rPr lang="fr-FR" dirty="0" err="1"/>
              <a:t>it</a:t>
            </a:r>
            <a:r>
              <a:rPr lang="fr-FR" dirty="0"/>
              <a:t>.</a:t>
            </a:r>
          </a:p>
          <a:p>
            <a:endParaRPr lang="fr-FR" dirty="0"/>
          </a:p>
          <a:p>
            <a:r>
              <a:rPr lang="fr-FR" dirty="0"/>
              <a:t>The </a:t>
            </a:r>
            <a:r>
              <a:rPr lang="fr-FR" dirty="0" err="1"/>
              <a:t>hospital</a:t>
            </a:r>
            <a:r>
              <a:rPr lang="fr-FR" dirty="0"/>
              <a:t> </a:t>
            </a:r>
            <a:r>
              <a:rPr lang="fr-FR" dirty="0" err="1"/>
              <a:t>is</a:t>
            </a:r>
            <a:r>
              <a:rPr lang="fr-FR" dirty="0"/>
              <a:t> a large </a:t>
            </a:r>
            <a:r>
              <a:rPr lang="fr-FR" dirty="0" err="1"/>
              <a:t>complex</a:t>
            </a:r>
            <a:r>
              <a:rPr lang="fr-FR" dirty="0"/>
              <a:t> </a:t>
            </a:r>
            <a:r>
              <a:rPr lang="fr-FR" dirty="0" err="1"/>
              <a:t>with</a:t>
            </a:r>
            <a:r>
              <a:rPr lang="fr-FR" dirty="0"/>
              <a:t> over 30 buildings, but </a:t>
            </a:r>
            <a:r>
              <a:rPr lang="fr-FR" dirty="0" err="1"/>
              <a:t>we</a:t>
            </a:r>
            <a:r>
              <a:rPr lang="fr-FR" dirty="0"/>
              <a:t> </a:t>
            </a:r>
            <a:r>
              <a:rPr lang="fr-FR" dirty="0" err="1"/>
              <a:t>were</a:t>
            </a:r>
            <a:r>
              <a:rPr lang="fr-FR" dirty="0"/>
              <a:t> </a:t>
            </a:r>
            <a:r>
              <a:rPr lang="fr-FR" dirty="0" err="1"/>
              <a:t>concerned</a:t>
            </a:r>
            <a:r>
              <a:rPr lang="fr-FR" dirty="0"/>
              <a:t> </a:t>
            </a:r>
            <a:r>
              <a:rPr lang="fr-FR" dirty="0" err="1"/>
              <a:t>with</a:t>
            </a:r>
            <a:r>
              <a:rPr lang="fr-FR" dirty="0"/>
              <a:t> </a:t>
            </a:r>
            <a:r>
              <a:rPr lang="fr-FR" dirty="0" err="1"/>
              <a:t>only</a:t>
            </a:r>
            <a:r>
              <a:rPr lang="fr-FR" dirty="0"/>
              <a:t> the </a:t>
            </a:r>
            <a:r>
              <a:rPr lang="fr-FR" dirty="0" err="1"/>
              <a:t>surgery</a:t>
            </a:r>
            <a:r>
              <a:rPr lang="fr-FR" dirty="0"/>
              <a:t> center, the one in the top photo.</a:t>
            </a:r>
          </a:p>
          <a:p>
            <a:endParaRPr lang="fr-FR" dirty="0"/>
          </a:p>
          <a:p>
            <a:r>
              <a:rPr lang="fr-FR" dirty="0"/>
              <a:t>More </a:t>
            </a:r>
            <a:r>
              <a:rPr lang="fr-FR" dirty="0" err="1"/>
              <a:t>specifically</a:t>
            </a:r>
            <a:r>
              <a:rPr lang="fr-FR" dirty="0"/>
              <a:t>, the </a:t>
            </a:r>
            <a:r>
              <a:rPr lang="fr-FR" dirty="0" err="1"/>
              <a:t>ophthalmology</a:t>
            </a:r>
            <a:r>
              <a:rPr lang="fr-FR" dirty="0"/>
              <a:t> section of the </a:t>
            </a:r>
            <a:r>
              <a:rPr lang="fr-FR" dirty="0" err="1"/>
              <a:t>surgery</a:t>
            </a:r>
            <a:r>
              <a:rPr lang="fr-FR" dirty="0"/>
              <a:t> center, </a:t>
            </a:r>
            <a:r>
              <a:rPr lang="fr-FR" dirty="0" err="1"/>
              <a:t>located</a:t>
            </a:r>
            <a:r>
              <a:rPr lang="fr-FR" dirty="0"/>
              <a:t> on </a:t>
            </a:r>
            <a:r>
              <a:rPr lang="fr-FR" dirty="0" err="1"/>
              <a:t>its</a:t>
            </a:r>
            <a:r>
              <a:rPr lang="fr-FR" dirty="0"/>
              <a:t> West end.</a:t>
            </a:r>
          </a:p>
          <a:p>
            <a:endParaRPr lang="fr-FR" dirty="0"/>
          </a:p>
          <a:p>
            <a:r>
              <a:rPr lang="fr-FR" dirty="0"/>
              <a:t>There are </a:t>
            </a:r>
            <a:r>
              <a:rPr lang="fr-FR" dirty="0" err="1"/>
              <a:t>two</a:t>
            </a:r>
            <a:r>
              <a:rPr lang="fr-FR" dirty="0"/>
              <a:t> operating </a:t>
            </a:r>
            <a:r>
              <a:rPr lang="fr-FR" dirty="0" err="1"/>
              <a:t>rooms</a:t>
            </a:r>
            <a:r>
              <a:rPr lang="fr-FR" dirty="0"/>
              <a:t> and one </a:t>
            </a:r>
            <a:r>
              <a:rPr lang="fr-FR" dirty="0" err="1"/>
              <a:t>waiting</a:t>
            </a:r>
            <a:r>
              <a:rPr lang="fr-FR" dirty="0"/>
              <a:t> room, </a:t>
            </a:r>
            <a:r>
              <a:rPr lang="fr-FR" dirty="0" err="1"/>
              <a:t>so</a:t>
            </a:r>
            <a:r>
              <a:rPr lang="fr-FR" dirty="0"/>
              <a:t> </a:t>
            </a:r>
            <a:r>
              <a:rPr lang="fr-FR" dirty="0" err="1"/>
              <a:t>three</a:t>
            </a:r>
            <a:r>
              <a:rPr lang="fr-FR" dirty="0"/>
              <a:t> thermal zones in total.</a:t>
            </a:r>
          </a:p>
          <a:p>
            <a:endParaRPr lang="fr-FR" dirty="0"/>
          </a:p>
          <a:p>
            <a:r>
              <a:rPr lang="fr-FR" dirty="0"/>
              <a:t>There are no </a:t>
            </a:r>
            <a:r>
              <a:rPr lang="fr-FR" dirty="0" err="1"/>
              <a:t>radiators</a:t>
            </a:r>
            <a:r>
              <a:rPr lang="fr-FR" dirty="0"/>
              <a:t> in </a:t>
            </a:r>
            <a:r>
              <a:rPr lang="fr-FR" dirty="0" err="1"/>
              <a:t>there</a:t>
            </a:r>
            <a:r>
              <a:rPr lang="fr-FR" dirty="0"/>
              <a:t>, and </a:t>
            </a:r>
            <a:r>
              <a:rPr lang="fr-FR" dirty="0" err="1"/>
              <a:t>cooling</a:t>
            </a:r>
            <a:r>
              <a:rPr lang="fr-FR" dirty="0"/>
              <a:t> </a:t>
            </a:r>
            <a:r>
              <a:rPr lang="fr-FR" dirty="0" err="1"/>
              <a:t>is</a:t>
            </a:r>
            <a:r>
              <a:rPr lang="fr-FR" dirty="0"/>
              <a:t> </a:t>
            </a:r>
            <a:r>
              <a:rPr lang="fr-FR" dirty="0" err="1"/>
              <a:t>achieved</a:t>
            </a:r>
            <a:r>
              <a:rPr lang="fr-FR" dirty="0"/>
              <a:t> by </a:t>
            </a:r>
            <a:r>
              <a:rPr lang="fr-FR" dirty="0" err="1"/>
              <a:t>pumping</a:t>
            </a:r>
            <a:r>
              <a:rPr lang="fr-FR" dirty="0"/>
              <a:t> clean cold air </a:t>
            </a:r>
            <a:r>
              <a:rPr lang="fr-FR" dirty="0" err="1"/>
              <a:t>into</a:t>
            </a:r>
            <a:r>
              <a:rPr lang="fr-FR" dirty="0"/>
              <a:t> the zones </a:t>
            </a:r>
            <a:r>
              <a:rPr lang="fr-FR" dirty="0" err="1"/>
              <a:t>through</a:t>
            </a:r>
            <a:r>
              <a:rPr lang="fr-FR" dirty="0"/>
              <a:t> </a:t>
            </a:r>
            <a:r>
              <a:rPr lang="fr-FR" dirty="0" err="1"/>
              <a:t>these</a:t>
            </a:r>
            <a:r>
              <a:rPr lang="fr-FR" dirty="0"/>
              <a:t> </a:t>
            </a:r>
            <a:r>
              <a:rPr lang="fr-FR" dirty="0" err="1"/>
              <a:t>outlets</a:t>
            </a:r>
            <a:r>
              <a:rPr lang="fr-FR" dirty="0"/>
              <a:t> </a:t>
            </a:r>
            <a:r>
              <a:rPr lang="fr-FR" dirty="0" err="1"/>
              <a:t>installed</a:t>
            </a:r>
            <a:r>
              <a:rPr lang="fr-FR" dirty="0"/>
              <a:t> on the </a:t>
            </a:r>
            <a:r>
              <a:rPr lang="fr-FR" dirty="0" err="1"/>
              <a:t>ceiling</a:t>
            </a:r>
            <a:r>
              <a:rPr lang="fr-FR" dirty="0"/>
              <a:t>. </a:t>
            </a:r>
            <a:r>
              <a:rPr lang="fr-FR" dirty="0" err="1"/>
              <a:t>That’s</a:t>
            </a:r>
            <a:r>
              <a:rPr lang="fr-FR" dirty="0"/>
              <a:t> </a:t>
            </a:r>
            <a:r>
              <a:rPr lang="fr-FR" dirty="0" err="1"/>
              <a:t>what</a:t>
            </a:r>
            <a:r>
              <a:rPr lang="fr-FR" dirty="0"/>
              <a:t> </a:t>
            </a:r>
            <a:r>
              <a:rPr lang="fr-FR" dirty="0" err="1"/>
              <a:t>we</a:t>
            </a:r>
            <a:r>
              <a:rPr lang="fr-FR" dirty="0"/>
              <a:t> call a </a:t>
            </a:r>
            <a:r>
              <a:rPr lang="fr-FR" dirty="0" err="1"/>
              <a:t>forced</a:t>
            </a:r>
            <a:r>
              <a:rPr lang="fr-FR" dirty="0"/>
              <a:t>-air system.</a:t>
            </a:r>
          </a:p>
          <a:p>
            <a:endParaRPr lang="fr-FR" dirty="0"/>
          </a:p>
          <a:p>
            <a:r>
              <a:rPr lang="fr-FR" dirty="0"/>
              <a:t>How </a:t>
            </a:r>
            <a:r>
              <a:rPr lang="fr-FR" dirty="0" err="1"/>
              <a:t>is</a:t>
            </a:r>
            <a:r>
              <a:rPr lang="fr-FR" dirty="0"/>
              <a:t> </a:t>
            </a:r>
            <a:r>
              <a:rPr lang="fr-FR" dirty="0" err="1"/>
              <a:t>this</a:t>
            </a:r>
            <a:r>
              <a:rPr lang="fr-FR" dirty="0"/>
              <a:t> air </a:t>
            </a:r>
            <a:r>
              <a:rPr lang="fr-FR" dirty="0" err="1"/>
              <a:t>produced</a:t>
            </a:r>
            <a:r>
              <a:rPr lang="fr-FR" dirty="0"/>
              <a:t>?</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40EF446A-AECF-F441-B6E9-DA3127E77F72}"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4156880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a:t>WELL, right to the </a:t>
            </a:r>
            <a:r>
              <a:rPr lang="fr-FR" dirty="0" err="1"/>
              <a:t>side</a:t>
            </a:r>
            <a:r>
              <a:rPr lang="fr-FR" dirty="0"/>
              <a:t> of </a:t>
            </a:r>
            <a:r>
              <a:rPr lang="fr-FR" dirty="0" err="1"/>
              <a:t>these</a:t>
            </a:r>
            <a:r>
              <a:rPr lang="fr-FR" dirty="0"/>
              <a:t> </a:t>
            </a:r>
            <a:r>
              <a:rPr lang="fr-FR" dirty="0" err="1"/>
              <a:t>three</a:t>
            </a:r>
            <a:r>
              <a:rPr lang="fr-FR" dirty="0"/>
              <a:t> </a:t>
            </a:r>
            <a:r>
              <a:rPr lang="fr-FR" dirty="0" err="1"/>
              <a:t>rooms</a:t>
            </a:r>
            <a:r>
              <a:rPr lang="fr-FR" dirty="0"/>
              <a:t>, </a:t>
            </a:r>
            <a:r>
              <a:rPr lang="fr-FR" dirty="0" err="1"/>
              <a:t>you</a:t>
            </a:r>
            <a:r>
              <a:rPr lang="fr-FR" dirty="0"/>
              <a:t> have a </a:t>
            </a:r>
            <a:r>
              <a:rPr lang="fr-FR" dirty="0" err="1"/>
              <a:t>separate</a:t>
            </a:r>
            <a:r>
              <a:rPr lang="fr-FR" dirty="0"/>
              <a:t> </a:t>
            </a:r>
            <a:r>
              <a:rPr lang="fr-FR" dirty="0" err="1"/>
              <a:t>space</a:t>
            </a:r>
            <a:r>
              <a:rPr lang="fr-FR" dirty="0"/>
              <a:t> </a:t>
            </a:r>
            <a:r>
              <a:rPr lang="fr-FR" dirty="0" err="1"/>
              <a:t>where</a:t>
            </a:r>
            <a:r>
              <a:rPr lang="fr-FR" dirty="0"/>
              <a:t> the HVAC plant </a:t>
            </a:r>
            <a:r>
              <a:rPr lang="fr-FR" dirty="0" err="1"/>
              <a:t>is</a:t>
            </a:r>
            <a:r>
              <a:rPr lang="fr-FR" dirty="0"/>
              <a:t>.</a:t>
            </a:r>
          </a:p>
          <a:p>
            <a:endParaRPr lang="fr-FR" dirty="0"/>
          </a:p>
          <a:p>
            <a:r>
              <a:rPr lang="fr-FR" dirty="0" err="1"/>
              <a:t>It’s</a:t>
            </a:r>
            <a:r>
              <a:rPr lang="fr-FR" dirty="0"/>
              <a:t> </a:t>
            </a:r>
            <a:r>
              <a:rPr lang="fr-FR" dirty="0" err="1"/>
              <a:t>composed</a:t>
            </a:r>
            <a:r>
              <a:rPr lang="fr-FR" dirty="0"/>
              <a:t> of air-handling </a:t>
            </a:r>
            <a:r>
              <a:rPr lang="fr-FR" dirty="0" err="1"/>
              <a:t>units</a:t>
            </a:r>
            <a:r>
              <a:rPr lang="fr-FR" dirty="0"/>
              <a:t> (</a:t>
            </a:r>
            <a:r>
              <a:rPr lang="fr-FR" dirty="0" err="1"/>
              <a:t>aka</a:t>
            </a:r>
            <a:r>
              <a:rPr lang="fr-FR" dirty="0"/>
              <a:t> </a:t>
            </a:r>
            <a:r>
              <a:rPr lang="fr-FR" dirty="0" err="1"/>
              <a:t>AHUs</a:t>
            </a:r>
            <a:r>
              <a:rPr lang="fr-FR" dirty="0"/>
              <a:t>). There are large fans </a:t>
            </a:r>
            <a:r>
              <a:rPr lang="fr-FR" dirty="0" err="1"/>
              <a:t>inside</a:t>
            </a:r>
            <a:r>
              <a:rPr lang="fr-FR" dirty="0"/>
              <a:t> of </a:t>
            </a:r>
            <a:r>
              <a:rPr lang="fr-FR" dirty="0" err="1"/>
              <a:t>them</a:t>
            </a:r>
            <a:r>
              <a:rPr lang="fr-FR" dirty="0"/>
              <a:t>, as </a:t>
            </a:r>
            <a:r>
              <a:rPr lang="fr-FR" dirty="0" err="1"/>
              <a:t>well</a:t>
            </a:r>
            <a:r>
              <a:rPr lang="fr-FR" dirty="0"/>
              <a:t> as </a:t>
            </a:r>
            <a:r>
              <a:rPr lang="fr-FR" dirty="0" err="1"/>
              <a:t>particle</a:t>
            </a:r>
            <a:r>
              <a:rPr lang="fr-FR" dirty="0"/>
              <a:t> and </a:t>
            </a:r>
            <a:r>
              <a:rPr lang="fr-FR" dirty="0" err="1"/>
              <a:t>bacteria</a:t>
            </a:r>
            <a:r>
              <a:rPr lang="fr-FR" dirty="0"/>
              <a:t> </a:t>
            </a:r>
            <a:r>
              <a:rPr lang="fr-FR" dirty="0" err="1"/>
              <a:t>filters</a:t>
            </a:r>
            <a:r>
              <a:rPr lang="fr-FR" dirty="0"/>
              <a:t> to </a:t>
            </a:r>
            <a:r>
              <a:rPr lang="fr-FR" dirty="0" err="1"/>
              <a:t>purify</a:t>
            </a:r>
            <a:r>
              <a:rPr lang="fr-FR" dirty="0"/>
              <a:t> the air, and </a:t>
            </a:r>
            <a:r>
              <a:rPr lang="fr-FR" dirty="0" err="1"/>
              <a:t>coils</a:t>
            </a:r>
            <a:r>
              <a:rPr lang="fr-FR" dirty="0"/>
              <a:t> to </a:t>
            </a:r>
            <a:r>
              <a:rPr lang="fr-FR" dirty="0" err="1"/>
              <a:t>bring</a:t>
            </a:r>
            <a:r>
              <a:rPr lang="fr-FR" dirty="0"/>
              <a:t> down the </a:t>
            </a:r>
            <a:r>
              <a:rPr lang="fr-FR" dirty="0" err="1"/>
              <a:t>temperature</a:t>
            </a:r>
            <a:r>
              <a:rPr lang="fr-FR" dirty="0"/>
              <a:t>. </a:t>
            </a:r>
            <a:r>
              <a:rPr lang="fr-FR" dirty="0" err="1"/>
              <a:t>These</a:t>
            </a:r>
            <a:r>
              <a:rPr lang="fr-FR" dirty="0"/>
              <a:t> </a:t>
            </a:r>
            <a:r>
              <a:rPr lang="fr-FR" dirty="0" err="1"/>
              <a:t>equipment</a:t>
            </a:r>
            <a:r>
              <a:rPr lang="fr-FR" dirty="0"/>
              <a:t> </a:t>
            </a:r>
            <a:r>
              <a:rPr lang="fr-FR" dirty="0" err="1"/>
              <a:t>collect</a:t>
            </a:r>
            <a:r>
              <a:rPr lang="fr-FR" dirty="0"/>
              <a:t> air </a:t>
            </a:r>
            <a:r>
              <a:rPr lang="fr-FR" dirty="0" err="1"/>
              <a:t>from</a:t>
            </a:r>
            <a:r>
              <a:rPr lang="fr-FR" dirty="0"/>
              <a:t> the </a:t>
            </a:r>
            <a:r>
              <a:rPr lang="fr-FR" dirty="0" err="1"/>
              <a:t>external</a:t>
            </a:r>
            <a:r>
              <a:rPr lang="fr-FR" dirty="0"/>
              <a:t> </a:t>
            </a:r>
            <a:r>
              <a:rPr lang="fr-FR" dirty="0" err="1"/>
              <a:t>environment</a:t>
            </a:r>
            <a:r>
              <a:rPr lang="fr-FR" dirty="0"/>
              <a:t> and </a:t>
            </a:r>
            <a:r>
              <a:rPr lang="fr-FR" dirty="0" err="1"/>
              <a:t>treat</a:t>
            </a:r>
            <a:r>
              <a:rPr lang="fr-FR" dirty="0"/>
              <a:t> </a:t>
            </a:r>
            <a:r>
              <a:rPr lang="fr-FR" dirty="0" err="1"/>
              <a:t>it</a:t>
            </a:r>
            <a:r>
              <a:rPr lang="fr-FR" dirty="0"/>
              <a:t> </a:t>
            </a:r>
            <a:r>
              <a:rPr lang="fr-FR" dirty="0" err="1"/>
              <a:t>beofre</a:t>
            </a:r>
            <a:r>
              <a:rPr lang="fr-FR" dirty="0"/>
              <a:t> </a:t>
            </a:r>
            <a:r>
              <a:rPr lang="fr-FR" dirty="0" err="1"/>
              <a:t>pumping</a:t>
            </a:r>
            <a:r>
              <a:rPr lang="fr-FR" dirty="0"/>
              <a:t> </a:t>
            </a:r>
            <a:r>
              <a:rPr lang="fr-FR" dirty="0" err="1"/>
              <a:t>it</a:t>
            </a:r>
            <a:r>
              <a:rPr lang="fr-FR" dirty="0"/>
              <a:t> </a:t>
            </a:r>
            <a:r>
              <a:rPr lang="fr-FR" dirty="0" err="1"/>
              <a:t>into</a:t>
            </a:r>
            <a:r>
              <a:rPr lang="fr-FR" dirty="0"/>
              <a:t> the </a:t>
            </a:r>
            <a:r>
              <a:rPr lang="fr-FR" dirty="0" err="1"/>
              <a:t>rooms</a:t>
            </a:r>
            <a:r>
              <a:rPr lang="fr-FR" dirty="0"/>
              <a:t>.</a:t>
            </a:r>
          </a:p>
          <a:p>
            <a:endParaRPr lang="fr-FR" dirty="0"/>
          </a:p>
          <a:p>
            <a:r>
              <a:rPr lang="fr-FR" dirty="0" err="1"/>
              <a:t>Through</a:t>
            </a:r>
            <a:r>
              <a:rPr lang="fr-FR" dirty="0"/>
              <a:t> </a:t>
            </a:r>
            <a:r>
              <a:rPr lang="fr-FR" dirty="0" err="1"/>
              <a:t>these</a:t>
            </a:r>
            <a:r>
              <a:rPr lang="fr-FR" dirty="0"/>
              <a:t> </a:t>
            </a:r>
            <a:r>
              <a:rPr lang="fr-FR" dirty="0" err="1"/>
              <a:t>coils</a:t>
            </a:r>
            <a:r>
              <a:rPr lang="fr-FR" dirty="0"/>
              <a:t> </a:t>
            </a:r>
            <a:r>
              <a:rPr lang="fr-FR" dirty="0" err="1"/>
              <a:t>runs</a:t>
            </a:r>
            <a:r>
              <a:rPr lang="fr-FR" dirty="0"/>
              <a:t> cold water </a:t>
            </a:r>
            <a:r>
              <a:rPr lang="fr-FR" dirty="0" err="1"/>
              <a:t>supplied</a:t>
            </a:r>
            <a:r>
              <a:rPr lang="fr-FR" dirty="0"/>
              <a:t> by a central </a:t>
            </a:r>
            <a:r>
              <a:rPr lang="fr-FR" dirty="0" err="1"/>
              <a:t>chiller</a:t>
            </a:r>
            <a:r>
              <a:rPr lang="fr-FR" dirty="0"/>
              <a:t>. The flow of water </a:t>
            </a:r>
            <a:r>
              <a:rPr lang="fr-FR" dirty="0" err="1"/>
              <a:t>can</a:t>
            </a:r>
            <a:r>
              <a:rPr lang="fr-FR" dirty="0"/>
              <a:t> </a:t>
            </a:r>
            <a:r>
              <a:rPr lang="fr-FR" dirty="0" err="1"/>
              <a:t>be</a:t>
            </a:r>
            <a:r>
              <a:rPr lang="fr-FR" dirty="0"/>
              <a:t> </a:t>
            </a:r>
            <a:r>
              <a:rPr lang="fr-FR" dirty="0" err="1"/>
              <a:t>regulated</a:t>
            </a:r>
            <a:r>
              <a:rPr lang="fr-FR" dirty="0"/>
              <a:t> by </a:t>
            </a:r>
            <a:r>
              <a:rPr lang="fr-FR" dirty="0" err="1"/>
              <a:t>opening</a:t>
            </a:r>
            <a:r>
              <a:rPr lang="fr-FR" dirty="0"/>
              <a:t> and </a:t>
            </a:r>
            <a:r>
              <a:rPr lang="fr-FR" dirty="0" err="1"/>
              <a:t>closing</a:t>
            </a:r>
            <a:r>
              <a:rPr lang="fr-FR" dirty="0"/>
              <a:t> the valves </a:t>
            </a:r>
            <a:r>
              <a:rPr lang="fr-FR" dirty="0" err="1"/>
              <a:t>you</a:t>
            </a:r>
            <a:r>
              <a:rPr lang="fr-FR" dirty="0"/>
              <a:t> </a:t>
            </a:r>
            <a:r>
              <a:rPr lang="fr-FR" dirty="0" err="1"/>
              <a:t>see</a:t>
            </a:r>
            <a:r>
              <a:rPr lang="fr-FR" dirty="0"/>
              <a:t> in </a:t>
            </a:r>
            <a:r>
              <a:rPr lang="fr-FR" dirty="0" err="1"/>
              <a:t>this</a:t>
            </a:r>
            <a:r>
              <a:rPr lang="fr-FR" dirty="0"/>
              <a:t> </a:t>
            </a:r>
            <a:r>
              <a:rPr lang="fr-FR" dirty="0" err="1"/>
              <a:t>picture</a:t>
            </a:r>
            <a:r>
              <a:rPr lang="fr-FR" dirty="0"/>
              <a:t>. </a:t>
            </a:r>
          </a:p>
          <a:p>
            <a:endParaRPr lang="fr-FR" dirty="0"/>
          </a:p>
          <a:p>
            <a:r>
              <a:rPr lang="fr-FR" dirty="0"/>
              <a:t>Long story short, if </a:t>
            </a:r>
            <a:r>
              <a:rPr lang="fr-FR" dirty="0" err="1"/>
              <a:t>you</a:t>
            </a:r>
            <a:r>
              <a:rPr lang="fr-FR" dirty="0"/>
              <a:t> change the position of the valves, </a:t>
            </a:r>
            <a:r>
              <a:rPr lang="fr-FR" dirty="0" err="1"/>
              <a:t>you</a:t>
            </a:r>
            <a:r>
              <a:rPr lang="fr-FR" dirty="0"/>
              <a:t> affect the indoor </a:t>
            </a:r>
            <a:r>
              <a:rPr lang="fr-FR" dirty="0" err="1"/>
              <a:t>climate</a:t>
            </a:r>
            <a:r>
              <a:rPr lang="fr-FR" dirty="0"/>
              <a:t>.</a:t>
            </a:r>
          </a:p>
          <a:p>
            <a:endParaRPr lang="fr-FR" dirty="0"/>
          </a:p>
          <a:p>
            <a:r>
              <a:rPr lang="fr-FR" dirty="0"/>
              <a:t>//</a:t>
            </a:r>
          </a:p>
          <a:p>
            <a:endParaRPr lang="fr-FR" dirty="0"/>
          </a:p>
          <a:p>
            <a:r>
              <a:rPr lang="fr-FR" dirty="0" err="1"/>
              <a:t>Let’s</a:t>
            </a:r>
            <a:r>
              <a:rPr lang="fr-FR" dirty="0"/>
              <a:t> focus on </a:t>
            </a:r>
            <a:r>
              <a:rPr lang="fr-FR" dirty="0" err="1"/>
              <a:t>this</a:t>
            </a:r>
            <a:r>
              <a:rPr lang="fr-FR" dirty="0"/>
              <a:t> </a:t>
            </a:r>
            <a:r>
              <a:rPr lang="fr-FR" dirty="0" err="1"/>
              <a:t>diagram</a:t>
            </a:r>
            <a:r>
              <a:rPr lang="fr-FR" dirty="0"/>
              <a:t>. The </a:t>
            </a:r>
            <a:r>
              <a:rPr lang="fr-FR" dirty="0" err="1"/>
              <a:t>chiller</a:t>
            </a:r>
            <a:r>
              <a:rPr lang="fr-FR" dirty="0"/>
              <a:t> </a:t>
            </a:r>
            <a:r>
              <a:rPr lang="fr-FR" dirty="0" err="1"/>
              <a:t>provides</a:t>
            </a:r>
            <a:r>
              <a:rPr lang="fr-FR" dirty="0"/>
              <a:t> cold water to the </a:t>
            </a:r>
            <a:r>
              <a:rPr lang="fr-FR" dirty="0" err="1"/>
              <a:t>AHUs</a:t>
            </a:r>
            <a:r>
              <a:rPr lang="fr-FR" dirty="0"/>
              <a:t>, the </a:t>
            </a:r>
            <a:r>
              <a:rPr lang="fr-FR" dirty="0" err="1"/>
              <a:t>AHUs</a:t>
            </a:r>
            <a:r>
              <a:rPr lang="fr-FR" dirty="0"/>
              <a:t> </a:t>
            </a:r>
            <a:r>
              <a:rPr lang="fr-FR" dirty="0" err="1"/>
              <a:t>provide</a:t>
            </a:r>
            <a:r>
              <a:rPr lang="fr-FR" dirty="0"/>
              <a:t> cold air to the </a:t>
            </a:r>
            <a:r>
              <a:rPr lang="fr-FR" dirty="0" err="1"/>
              <a:t>rooms</a:t>
            </a:r>
            <a:r>
              <a:rPr lang="fr-FR" dirty="0"/>
              <a:t>. The </a:t>
            </a:r>
            <a:r>
              <a:rPr lang="fr-FR" dirty="0" err="1"/>
              <a:t>rooms</a:t>
            </a:r>
            <a:r>
              <a:rPr lang="fr-FR" dirty="0"/>
              <a:t> </a:t>
            </a:r>
            <a:r>
              <a:rPr lang="fr-FR" dirty="0" err="1"/>
              <a:t>follow</a:t>
            </a:r>
            <a:r>
              <a:rPr lang="fr-FR" dirty="0"/>
              <a:t> </a:t>
            </a:r>
            <a:r>
              <a:rPr lang="fr-FR" dirty="0" err="1"/>
              <a:t>their</a:t>
            </a:r>
            <a:r>
              <a:rPr lang="fr-FR" dirty="0"/>
              <a:t> </a:t>
            </a:r>
            <a:r>
              <a:rPr lang="fr-FR" dirty="0" err="1"/>
              <a:t>dynamics</a:t>
            </a:r>
            <a:r>
              <a:rPr lang="fr-FR" dirty="0"/>
              <a:t>, </a:t>
            </a:r>
            <a:r>
              <a:rPr lang="fr-FR" dirty="0" err="1"/>
              <a:t>exchanging</a:t>
            </a:r>
            <a:r>
              <a:rPr lang="fr-FR" dirty="0"/>
              <a:t> thermal </a:t>
            </a:r>
            <a:r>
              <a:rPr lang="fr-FR" dirty="0" err="1"/>
              <a:t>energy</a:t>
            </a:r>
            <a:r>
              <a:rPr lang="fr-FR" dirty="0"/>
              <a:t> </a:t>
            </a:r>
            <a:r>
              <a:rPr lang="fr-FR" dirty="0" err="1"/>
              <a:t>among</a:t>
            </a:r>
            <a:r>
              <a:rPr lang="fr-FR" dirty="0"/>
              <a:t> </a:t>
            </a:r>
            <a:r>
              <a:rPr lang="fr-FR" dirty="0" err="1"/>
              <a:t>themselves</a:t>
            </a:r>
            <a:r>
              <a:rPr lang="fr-FR" dirty="0"/>
              <a:t> and </a:t>
            </a:r>
            <a:r>
              <a:rPr lang="fr-FR" dirty="0" err="1"/>
              <a:t>with</a:t>
            </a:r>
            <a:r>
              <a:rPr lang="fr-FR" dirty="0"/>
              <a:t> the </a:t>
            </a:r>
            <a:r>
              <a:rPr lang="fr-FR" dirty="0" err="1"/>
              <a:t>rest</a:t>
            </a:r>
            <a:r>
              <a:rPr lang="fr-FR" dirty="0"/>
              <a:t> of the building.</a:t>
            </a:r>
          </a:p>
          <a:p>
            <a:endParaRPr lang="fr-FR" dirty="0"/>
          </a:p>
          <a:p>
            <a:r>
              <a:rPr lang="fr-FR" dirty="0"/>
              <a:t>As for the computers in </a:t>
            </a:r>
            <a:r>
              <a:rPr lang="fr-FR" dirty="0" err="1"/>
              <a:t>ths</a:t>
            </a:r>
            <a:r>
              <a:rPr lang="fr-FR" dirty="0"/>
              <a:t> system, </a:t>
            </a:r>
            <a:r>
              <a:rPr lang="fr-FR" dirty="0" err="1"/>
              <a:t>we</a:t>
            </a:r>
            <a:r>
              <a:rPr lang="fr-FR" dirty="0"/>
              <a:t> have four of </a:t>
            </a:r>
            <a:r>
              <a:rPr lang="fr-FR" dirty="0" err="1"/>
              <a:t>them</a:t>
            </a:r>
            <a:r>
              <a:rPr lang="fr-FR" dirty="0"/>
              <a:t>. </a:t>
            </a:r>
          </a:p>
          <a:p>
            <a:endParaRPr lang="fr-FR" dirty="0"/>
          </a:p>
          <a:p>
            <a:r>
              <a:rPr lang="fr-FR" dirty="0"/>
              <a:t>One local </a:t>
            </a:r>
            <a:r>
              <a:rPr lang="fr-FR" dirty="0" err="1"/>
              <a:t>controller</a:t>
            </a:r>
            <a:r>
              <a:rPr lang="fr-FR" dirty="0"/>
              <a:t> </a:t>
            </a:r>
            <a:r>
              <a:rPr lang="fr-FR" dirty="0" err="1"/>
              <a:t>sitting</a:t>
            </a:r>
            <a:r>
              <a:rPr lang="fr-FR" dirty="0"/>
              <a:t> on top of </a:t>
            </a:r>
            <a:r>
              <a:rPr lang="fr-FR" dirty="0" err="1"/>
              <a:t>each</a:t>
            </a:r>
            <a:r>
              <a:rPr lang="fr-FR" dirty="0"/>
              <a:t> AHU, and one </a:t>
            </a:r>
            <a:r>
              <a:rPr lang="fr-FR" dirty="0" err="1"/>
              <a:t>general</a:t>
            </a:r>
            <a:r>
              <a:rPr lang="fr-FR" dirty="0"/>
              <a:t> </a:t>
            </a:r>
            <a:r>
              <a:rPr lang="fr-FR" dirty="0" err="1"/>
              <a:t>purpose</a:t>
            </a:r>
            <a:r>
              <a:rPr lang="fr-FR" dirty="0"/>
              <a:t> computer </a:t>
            </a:r>
            <a:r>
              <a:rPr lang="fr-FR" dirty="0" err="1"/>
              <a:t>stored</a:t>
            </a:r>
            <a:r>
              <a:rPr lang="fr-FR" dirty="0"/>
              <a:t> in the </a:t>
            </a:r>
            <a:r>
              <a:rPr lang="fr-FR" dirty="0" err="1"/>
              <a:t>Waiting</a:t>
            </a:r>
            <a:r>
              <a:rPr lang="fr-FR" dirty="0"/>
              <a:t> room, </a:t>
            </a:r>
            <a:r>
              <a:rPr lang="fr-FR" dirty="0" err="1"/>
              <a:t>inside</a:t>
            </a:r>
            <a:r>
              <a:rPr lang="fr-FR" dirty="0"/>
              <a:t> a </a:t>
            </a:r>
            <a:r>
              <a:rPr lang="fr-FR" dirty="0" err="1"/>
              <a:t>small</a:t>
            </a:r>
            <a:r>
              <a:rPr lang="fr-FR" dirty="0"/>
              <a:t> rack, </a:t>
            </a:r>
            <a:r>
              <a:rPr lang="fr-FR" dirty="0" err="1"/>
              <a:t>it</a:t>
            </a:r>
            <a:r>
              <a:rPr lang="fr-FR" dirty="0"/>
              <a:t> </a:t>
            </a:r>
            <a:r>
              <a:rPr lang="fr-FR" dirty="0" err="1"/>
              <a:t>runs</a:t>
            </a:r>
            <a:r>
              <a:rPr lang="fr-FR" dirty="0"/>
              <a:t> all the </a:t>
            </a:r>
            <a:r>
              <a:rPr lang="fr-FR" dirty="0" err="1"/>
              <a:t>complicated</a:t>
            </a:r>
            <a:r>
              <a:rPr lang="fr-FR" dirty="0"/>
              <a:t> code, hosts a </a:t>
            </a:r>
            <a:r>
              <a:rPr lang="fr-FR" dirty="0" err="1"/>
              <a:t>database</a:t>
            </a:r>
            <a:r>
              <a:rPr lang="fr-FR" dirty="0"/>
              <a:t> and </a:t>
            </a:r>
            <a:r>
              <a:rPr lang="fr-FR" dirty="0" err="1"/>
              <a:t>communicates</a:t>
            </a:r>
            <a:r>
              <a:rPr lang="fr-FR" dirty="0"/>
              <a:t> </a:t>
            </a:r>
            <a:r>
              <a:rPr lang="fr-FR" dirty="0" err="1"/>
              <a:t>with</a:t>
            </a:r>
            <a:r>
              <a:rPr lang="fr-FR" dirty="0"/>
              <a:t> the </a:t>
            </a:r>
            <a:r>
              <a:rPr lang="fr-FR" dirty="0" err="1"/>
              <a:t>external</a:t>
            </a:r>
            <a:r>
              <a:rPr lang="fr-FR" dirty="0"/>
              <a:t> world </a:t>
            </a:r>
            <a:r>
              <a:rPr lang="fr-FR" dirty="0" err="1"/>
              <a:t>whenever</a:t>
            </a:r>
            <a:r>
              <a:rPr lang="fr-FR" dirty="0"/>
              <a:t> </a:t>
            </a:r>
            <a:r>
              <a:rPr lang="fr-FR" dirty="0" err="1"/>
              <a:t>needed</a:t>
            </a:r>
            <a:r>
              <a:rPr lang="fr-FR" dirty="0"/>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18C43F9D-1602-C84D-9865-79CDB905A221}"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292013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a:t>The local </a:t>
            </a:r>
            <a:r>
              <a:rPr lang="fr-FR" dirty="0" err="1"/>
              <a:t>controllers</a:t>
            </a:r>
            <a:r>
              <a:rPr lang="fr-FR" dirty="0"/>
              <a:t> are </a:t>
            </a:r>
            <a:r>
              <a:rPr lang="fr-FR" dirty="0" err="1"/>
              <a:t>nothing</a:t>
            </a:r>
            <a:r>
              <a:rPr lang="fr-FR" dirty="0"/>
              <a:t> but </a:t>
            </a:r>
            <a:r>
              <a:rPr lang="fr-FR" dirty="0" err="1"/>
              <a:t>myRIO</a:t>
            </a:r>
            <a:r>
              <a:rPr lang="fr-FR" dirty="0"/>
              <a:t> </a:t>
            </a:r>
            <a:r>
              <a:rPr lang="fr-FR" dirty="0" err="1"/>
              <a:t>boards</a:t>
            </a:r>
            <a:r>
              <a:rPr lang="fr-FR" dirty="0"/>
              <a:t>, </a:t>
            </a:r>
            <a:r>
              <a:rPr lang="fr-FR" dirty="0" err="1"/>
              <a:t>programmed</a:t>
            </a:r>
            <a:r>
              <a:rPr lang="fr-FR" dirty="0"/>
              <a:t> in </a:t>
            </a:r>
            <a:r>
              <a:rPr lang="fr-FR" dirty="0" err="1"/>
              <a:t>LabView</a:t>
            </a:r>
            <a:r>
              <a:rPr lang="fr-FR" dirty="0"/>
              <a:t>. For </a:t>
            </a:r>
            <a:r>
              <a:rPr lang="fr-FR" dirty="0" err="1"/>
              <a:t>those</a:t>
            </a:r>
            <a:r>
              <a:rPr lang="fr-FR" dirty="0"/>
              <a:t> of </a:t>
            </a:r>
            <a:r>
              <a:rPr lang="fr-FR" dirty="0" err="1"/>
              <a:t>you</a:t>
            </a:r>
            <a:r>
              <a:rPr lang="fr-FR" dirty="0"/>
              <a:t> </a:t>
            </a:r>
            <a:r>
              <a:rPr lang="fr-FR" dirty="0" err="1"/>
              <a:t>that</a:t>
            </a:r>
            <a:r>
              <a:rPr lang="fr-FR" dirty="0"/>
              <a:t> </a:t>
            </a:r>
            <a:r>
              <a:rPr lang="fr-FR" dirty="0" err="1"/>
              <a:t>don’t</a:t>
            </a:r>
            <a:r>
              <a:rPr lang="fr-FR" dirty="0"/>
              <a:t> know, </a:t>
            </a:r>
            <a:r>
              <a:rPr lang="fr-FR" dirty="0" err="1"/>
              <a:t>LabView</a:t>
            </a:r>
            <a:r>
              <a:rPr lang="fr-FR" dirty="0"/>
              <a:t> </a:t>
            </a:r>
            <a:r>
              <a:rPr lang="fr-FR" dirty="0" err="1"/>
              <a:t>is</a:t>
            </a:r>
            <a:r>
              <a:rPr lang="fr-FR" dirty="0"/>
              <a:t> a </a:t>
            </a:r>
            <a:r>
              <a:rPr lang="fr-FR" dirty="0" err="1"/>
              <a:t>graphical</a:t>
            </a:r>
            <a:r>
              <a:rPr lang="fr-FR" dirty="0"/>
              <a:t> </a:t>
            </a:r>
            <a:r>
              <a:rPr lang="fr-FR" dirty="0" err="1"/>
              <a:t>language</a:t>
            </a:r>
            <a:r>
              <a:rPr lang="fr-FR" dirty="0"/>
              <a:t> to program </a:t>
            </a:r>
            <a:r>
              <a:rPr lang="fr-FR" dirty="0" err="1"/>
              <a:t>embedded</a:t>
            </a:r>
            <a:r>
              <a:rPr lang="fr-FR" dirty="0"/>
              <a:t> </a:t>
            </a:r>
            <a:r>
              <a:rPr lang="fr-FR" dirty="0" err="1"/>
              <a:t>platforms</a:t>
            </a:r>
            <a:r>
              <a:rPr lang="fr-FR" dirty="0"/>
              <a:t> </a:t>
            </a:r>
            <a:r>
              <a:rPr lang="fr-FR" dirty="0" err="1"/>
              <a:t>like</a:t>
            </a:r>
            <a:r>
              <a:rPr lang="fr-FR" dirty="0"/>
              <a:t> </a:t>
            </a:r>
            <a:r>
              <a:rPr lang="fr-FR" dirty="0" err="1"/>
              <a:t>this</a:t>
            </a:r>
            <a:r>
              <a:rPr lang="fr-FR" dirty="0"/>
              <a:t> one.</a:t>
            </a:r>
          </a:p>
          <a:p>
            <a:endParaRPr lang="fr-FR" dirty="0"/>
          </a:p>
          <a:p>
            <a:r>
              <a:rPr lang="fr-FR" dirty="0"/>
              <a:t>The </a:t>
            </a:r>
            <a:r>
              <a:rPr lang="fr-FR" dirty="0" err="1"/>
              <a:t>myRIOs</a:t>
            </a:r>
            <a:r>
              <a:rPr lang="fr-FR" dirty="0"/>
              <a:t> </a:t>
            </a:r>
            <a:r>
              <a:rPr lang="fr-FR" dirty="0" err="1"/>
              <a:t>were</a:t>
            </a:r>
            <a:r>
              <a:rPr lang="fr-FR" dirty="0"/>
              <a:t> </a:t>
            </a:r>
            <a:r>
              <a:rPr lang="fr-FR" dirty="0" err="1"/>
              <a:t>responsible</a:t>
            </a:r>
            <a:r>
              <a:rPr lang="fr-FR" dirty="0"/>
              <a:t> for </a:t>
            </a:r>
            <a:r>
              <a:rPr lang="fr-FR" dirty="0" err="1"/>
              <a:t>collecting</a:t>
            </a:r>
            <a:r>
              <a:rPr lang="fr-FR" dirty="0"/>
              <a:t> data </a:t>
            </a:r>
            <a:r>
              <a:rPr lang="fr-FR" dirty="0" err="1"/>
              <a:t>from</a:t>
            </a:r>
            <a:r>
              <a:rPr lang="fr-FR" dirty="0"/>
              <a:t> a </a:t>
            </a:r>
            <a:r>
              <a:rPr lang="fr-FR" dirty="0" err="1"/>
              <a:t>number</a:t>
            </a:r>
            <a:r>
              <a:rPr lang="fr-FR" dirty="0"/>
              <a:t> of </a:t>
            </a:r>
            <a:r>
              <a:rPr lang="fr-FR" dirty="0" err="1"/>
              <a:t>sensors</a:t>
            </a:r>
            <a:r>
              <a:rPr lang="fr-FR" dirty="0"/>
              <a:t>: water flow </a:t>
            </a:r>
            <a:r>
              <a:rPr lang="fr-FR" dirty="0" err="1"/>
              <a:t>sensors</a:t>
            </a:r>
            <a:r>
              <a:rPr lang="fr-FR" dirty="0"/>
              <a:t>, water </a:t>
            </a:r>
            <a:r>
              <a:rPr lang="fr-FR" dirty="0" err="1"/>
              <a:t>temperature</a:t>
            </a:r>
            <a:r>
              <a:rPr lang="fr-FR" dirty="0"/>
              <a:t> probes, </a:t>
            </a:r>
            <a:r>
              <a:rPr lang="fr-FR" dirty="0" err="1"/>
              <a:t>anemometers</a:t>
            </a:r>
            <a:r>
              <a:rPr lang="fr-FR" dirty="0"/>
              <a:t> (</a:t>
            </a:r>
            <a:r>
              <a:rPr lang="fr-FR" dirty="0" err="1"/>
              <a:t>measuring</a:t>
            </a:r>
            <a:r>
              <a:rPr lang="fr-FR" dirty="0"/>
              <a:t> the air speed), and </a:t>
            </a:r>
            <a:r>
              <a:rPr lang="fr-FR" dirty="0" err="1"/>
              <a:t>they</a:t>
            </a:r>
            <a:r>
              <a:rPr lang="fr-FR" dirty="0"/>
              <a:t> </a:t>
            </a:r>
            <a:r>
              <a:rPr lang="fr-FR" dirty="0" err="1"/>
              <a:t>were</a:t>
            </a:r>
            <a:r>
              <a:rPr lang="fr-FR" dirty="0"/>
              <a:t> </a:t>
            </a:r>
            <a:r>
              <a:rPr lang="fr-FR" dirty="0" err="1"/>
              <a:t>also</a:t>
            </a:r>
            <a:r>
              <a:rPr lang="fr-FR" dirty="0"/>
              <a:t> </a:t>
            </a:r>
            <a:r>
              <a:rPr lang="fr-FR" dirty="0" err="1"/>
              <a:t>responsible</a:t>
            </a:r>
            <a:r>
              <a:rPr lang="fr-FR" dirty="0"/>
              <a:t> for </a:t>
            </a:r>
            <a:r>
              <a:rPr lang="fr-FR" dirty="0" err="1"/>
              <a:t>driving</a:t>
            </a:r>
            <a:r>
              <a:rPr lang="fr-FR" dirty="0"/>
              <a:t> the </a:t>
            </a:r>
            <a:r>
              <a:rPr lang="fr-FR" dirty="0" err="1"/>
              <a:t>servo</a:t>
            </a:r>
            <a:r>
              <a:rPr lang="fr-FR" dirty="0"/>
              <a:t> </a:t>
            </a:r>
            <a:r>
              <a:rPr lang="fr-FR" dirty="0" err="1"/>
              <a:t>motors</a:t>
            </a:r>
            <a:r>
              <a:rPr lang="fr-FR" dirty="0"/>
              <a:t>, </a:t>
            </a:r>
            <a:r>
              <a:rPr lang="fr-FR" dirty="0" err="1"/>
              <a:t>hence</a:t>
            </a:r>
            <a:r>
              <a:rPr lang="fr-FR" dirty="0"/>
              <a:t> </a:t>
            </a:r>
            <a:r>
              <a:rPr lang="fr-FR" dirty="0" err="1"/>
              <a:t>turning</a:t>
            </a:r>
            <a:r>
              <a:rPr lang="fr-FR" dirty="0"/>
              <a:t> the water valves.</a:t>
            </a:r>
          </a:p>
          <a:p>
            <a:endParaRPr lang="fr-FR" dirty="0"/>
          </a:p>
          <a:p>
            <a:r>
              <a:rPr lang="fr-FR" dirty="0" err="1"/>
              <a:t>Side</a:t>
            </a:r>
            <a:r>
              <a:rPr lang="fr-FR" dirty="0"/>
              <a:t> note, </a:t>
            </a:r>
            <a:r>
              <a:rPr lang="fr-FR" dirty="0" err="1"/>
              <a:t>since</a:t>
            </a:r>
            <a:r>
              <a:rPr lang="fr-FR" dirty="0"/>
              <a:t> </a:t>
            </a:r>
            <a:r>
              <a:rPr lang="fr-FR" dirty="0" err="1"/>
              <a:t>each</a:t>
            </a:r>
            <a:r>
              <a:rPr lang="fr-FR" dirty="0"/>
              <a:t> of </a:t>
            </a:r>
            <a:r>
              <a:rPr lang="fr-FR" dirty="0" err="1"/>
              <a:t>them</a:t>
            </a:r>
            <a:r>
              <a:rPr lang="fr-FR" dirty="0"/>
              <a:t> </a:t>
            </a:r>
            <a:r>
              <a:rPr lang="fr-FR" dirty="0" err="1"/>
              <a:t>operated</a:t>
            </a:r>
            <a:r>
              <a:rPr lang="fr-FR" dirty="0"/>
              <a:t> in a </a:t>
            </a:r>
            <a:r>
              <a:rPr lang="fr-FR" dirty="0" err="1"/>
              <a:t>sligtly</a:t>
            </a:r>
            <a:r>
              <a:rPr lang="fr-FR" dirty="0"/>
              <a:t> </a:t>
            </a:r>
            <a:r>
              <a:rPr lang="fr-FR" dirty="0" err="1"/>
              <a:t>different</a:t>
            </a:r>
            <a:r>
              <a:rPr lang="fr-FR" dirty="0"/>
              <a:t> </a:t>
            </a:r>
            <a:r>
              <a:rPr lang="fr-FR" dirty="0" err="1"/>
              <a:t>way</a:t>
            </a:r>
            <a:r>
              <a:rPr lang="fr-FR" dirty="0"/>
              <a:t>, at </a:t>
            </a:r>
            <a:r>
              <a:rPr lang="fr-FR" dirty="0" err="1"/>
              <a:t>different</a:t>
            </a:r>
            <a:r>
              <a:rPr lang="fr-FR" dirty="0"/>
              <a:t> voltage </a:t>
            </a:r>
            <a:r>
              <a:rPr lang="fr-FR" dirty="0" err="1"/>
              <a:t>levels</a:t>
            </a:r>
            <a:r>
              <a:rPr lang="fr-FR" dirty="0"/>
              <a:t>, </a:t>
            </a:r>
            <a:r>
              <a:rPr lang="fr-FR" dirty="0" err="1"/>
              <a:t>etc</a:t>
            </a:r>
            <a:r>
              <a:rPr lang="fr-FR" dirty="0"/>
              <a:t>, I </a:t>
            </a:r>
            <a:r>
              <a:rPr lang="fr-FR" dirty="0" err="1"/>
              <a:t>had</a:t>
            </a:r>
            <a:r>
              <a:rPr lang="fr-FR" dirty="0"/>
              <a:t> to design </a:t>
            </a:r>
            <a:r>
              <a:rPr lang="fr-FR" dirty="0" err="1"/>
              <a:t>this</a:t>
            </a:r>
            <a:r>
              <a:rPr lang="fr-FR" dirty="0"/>
              <a:t> </a:t>
            </a:r>
            <a:r>
              <a:rPr lang="fr-FR" dirty="0" err="1"/>
              <a:t>little</a:t>
            </a:r>
            <a:r>
              <a:rPr lang="fr-FR" dirty="0"/>
              <a:t> PCB to interface the </a:t>
            </a:r>
            <a:r>
              <a:rPr lang="fr-FR" dirty="0" err="1"/>
              <a:t>myRIOs</a:t>
            </a:r>
            <a:r>
              <a:rPr lang="fr-FR" dirty="0"/>
              <a:t> and the </a:t>
            </a:r>
            <a:r>
              <a:rPr lang="fr-FR" dirty="0" err="1"/>
              <a:t>sensors</a:t>
            </a:r>
            <a:r>
              <a:rPr lang="fr-FR" dirty="0"/>
              <a:t>/</a:t>
            </a:r>
            <a:r>
              <a:rPr lang="fr-FR" dirty="0" err="1"/>
              <a:t>actuators</a:t>
            </a:r>
            <a:r>
              <a:rPr lang="fr-FR" dirty="0"/>
              <a:t>. And </a:t>
            </a:r>
            <a:r>
              <a:rPr lang="fr-FR" dirty="0" err="1"/>
              <a:t>everything</a:t>
            </a:r>
            <a:r>
              <a:rPr lang="fr-FR" dirty="0"/>
              <a:t> </a:t>
            </a:r>
            <a:r>
              <a:rPr lang="fr-FR" dirty="0" err="1"/>
              <a:t>was</a:t>
            </a:r>
            <a:r>
              <a:rPr lang="fr-FR" dirty="0"/>
              <a:t> </a:t>
            </a:r>
            <a:r>
              <a:rPr lang="fr-FR" dirty="0" err="1"/>
              <a:t>connected</a:t>
            </a:r>
            <a:r>
              <a:rPr lang="fr-FR" dirty="0"/>
              <a:t> </a:t>
            </a:r>
            <a:r>
              <a:rPr lang="fr-FR" dirty="0" err="1"/>
              <a:t>using</a:t>
            </a:r>
            <a:r>
              <a:rPr lang="fr-FR" dirty="0"/>
              <a:t> </a:t>
            </a:r>
            <a:r>
              <a:rPr lang="fr-FR" dirty="0" err="1"/>
              <a:t>actual</a:t>
            </a:r>
            <a:r>
              <a:rPr lang="fr-FR" dirty="0"/>
              <a:t> </a:t>
            </a:r>
            <a:r>
              <a:rPr lang="fr-FR" dirty="0" err="1"/>
              <a:t>wires</a:t>
            </a:r>
            <a:r>
              <a:rPr lang="fr-FR" dirty="0"/>
              <a:t>, </a:t>
            </a:r>
            <a:r>
              <a:rPr lang="fr-FR" dirty="0" err="1"/>
              <a:t>carying</a:t>
            </a:r>
            <a:r>
              <a:rPr lang="fr-FR" dirty="0"/>
              <a:t> out </a:t>
            </a:r>
            <a:r>
              <a:rPr lang="fr-FR" dirty="0" err="1"/>
              <a:t>analog</a:t>
            </a:r>
            <a:r>
              <a:rPr lang="fr-FR" dirty="0"/>
              <a:t> </a:t>
            </a:r>
            <a:r>
              <a:rPr lang="fr-FR" dirty="0" err="1"/>
              <a:t>signals</a:t>
            </a:r>
            <a:r>
              <a:rPr lang="fr-FR" dirty="0"/>
              <a:t> </a:t>
            </a:r>
            <a:r>
              <a:rPr lang="fr-FR" dirty="0" err="1"/>
              <a:t>here</a:t>
            </a:r>
            <a:r>
              <a:rPr lang="fr-FR" dirty="0"/>
              <a:t> and </a:t>
            </a:r>
            <a:r>
              <a:rPr lang="fr-FR" dirty="0" err="1"/>
              <a:t>there</a:t>
            </a:r>
            <a:r>
              <a:rPr lang="fr-FR" dirty="0"/>
              <a:t>.</a:t>
            </a:r>
          </a:p>
          <a:p>
            <a:endParaRPr lang="fr-FR" dirty="0"/>
          </a:p>
          <a:p>
            <a:r>
              <a:rPr lang="fr-FR" dirty="0"/>
              <a:t>/ /</a:t>
            </a:r>
          </a:p>
          <a:p>
            <a:endParaRPr lang="fr-FR" dirty="0"/>
          </a:p>
          <a:p>
            <a:r>
              <a:rPr lang="fr-FR" dirty="0" err="1"/>
              <a:t>Aside</a:t>
            </a:r>
            <a:r>
              <a:rPr lang="fr-FR" dirty="0"/>
              <a:t> </a:t>
            </a:r>
            <a:r>
              <a:rPr lang="fr-FR" dirty="0" err="1"/>
              <a:t>from</a:t>
            </a:r>
            <a:r>
              <a:rPr lang="fr-FR" dirty="0"/>
              <a:t> </a:t>
            </a:r>
            <a:r>
              <a:rPr lang="fr-FR" dirty="0" err="1"/>
              <a:t>that</a:t>
            </a:r>
            <a:r>
              <a:rPr lang="fr-FR" dirty="0"/>
              <a:t>, </a:t>
            </a:r>
            <a:r>
              <a:rPr lang="fr-FR" dirty="0" err="1"/>
              <a:t>we</a:t>
            </a:r>
            <a:r>
              <a:rPr lang="fr-FR" dirty="0"/>
              <a:t> </a:t>
            </a:r>
            <a:r>
              <a:rPr lang="fr-FR" dirty="0" err="1"/>
              <a:t>also</a:t>
            </a:r>
            <a:r>
              <a:rPr lang="fr-FR" dirty="0"/>
              <a:t> </a:t>
            </a:r>
            <a:r>
              <a:rPr lang="fr-FR" dirty="0" err="1"/>
              <a:t>had</a:t>
            </a:r>
            <a:r>
              <a:rPr lang="fr-FR" dirty="0"/>
              <a:t> a </a:t>
            </a:r>
            <a:r>
              <a:rPr lang="fr-FR" dirty="0" err="1"/>
              <a:t>weather</a:t>
            </a:r>
            <a:r>
              <a:rPr lang="fr-FR" dirty="0"/>
              <a:t> station </a:t>
            </a:r>
            <a:r>
              <a:rPr lang="fr-FR" dirty="0" err="1"/>
              <a:t>sitting</a:t>
            </a:r>
            <a:r>
              <a:rPr lang="fr-FR" dirty="0"/>
              <a:t> on top of the building to </a:t>
            </a:r>
            <a:r>
              <a:rPr lang="fr-FR" dirty="0" err="1"/>
              <a:t>measure</a:t>
            </a:r>
            <a:r>
              <a:rPr lang="fr-FR" dirty="0"/>
              <a:t> the </a:t>
            </a:r>
            <a:r>
              <a:rPr lang="fr-FR" dirty="0" err="1"/>
              <a:t>outdoor</a:t>
            </a:r>
            <a:r>
              <a:rPr lang="fr-FR" dirty="0"/>
              <a:t> </a:t>
            </a:r>
            <a:r>
              <a:rPr lang="fr-FR" dirty="0" err="1"/>
              <a:t>temperature</a:t>
            </a:r>
            <a:r>
              <a:rPr lang="fr-FR" dirty="0"/>
              <a:t> and the </a:t>
            </a:r>
            <a:r>
              <a:rPr lang="fr-FR" dirty="0" err="1"/>
              <a:t>solar</a:t>
            </a:r>
            <a:r>
              <a:rPr lang="fr-FR" dirty="0"/>
              <a:t> radiation </a:t>
            </a:r>
            <a:r>
              <a:rPr lang="fr-FR" dirty="0" err="1"/>
              <a:t>accurately</a:t>
            </a:r>
            <a:r>
              <a:rPr lang="fr-FR" dirty="0"/>
              <a:t>.</a:t>
            </a:r>
          </a:p>
          <a:p>
            <a:endParaRPr lang="fr-FR" dirty="0"/>
          </a:p>
          <a:p>
            <a:r>
              <a:rPr lang="fr-FR" dirty="0"/>
              <a:t>To monitor the indoor </a:t>
            </a:r>
            <a:r>
              <a:rPr lang="fr-FR" dirty="0" err="1"/>
              <a:t>temperatures</a:t>
            </a:r>
            <a:r>
              <a:rPr lang="fr-FR" dirty="0"/>
              <a:t>, </a:t>
            </a:r>
            <a:r>
              <a:rPr lang="fr-FR" dirty="0" err="1"/>
              <a:t>we</a:t>
            </a:r>
            <a:r>
              <a:rPr lang="fr-FR" dirty="0"/>
              <a:t> </a:t>
            </a:r>
            <a:r>
              <a:rPr lang="fr-FR" dirty="0" err="1"/>
              <a:t>deployed</a:t>
            </a:r>
            <a:r>
              <a:rPr lang="fr-FR" dirty="0"/>
              <a:t> </a:t>
            </a:r>
            <a:r>
              <a:rPr lang="fr-FR" dirty="0" err="1"/>
              <a:t>some</a:t>
            </a:r>
            <a:r>
              <a:rPr lang="fr-FR" dirty="0"/>
              <a:t> 10 more </a:t>
            </a:r>
            <a:r>
              <a:rPr lang="fr-FR" dirty="0" err="1"/>
              <a:t>sensors</a:t>
            </a:r>
            <a:r>
              <a:rPr lang="fr-FR" dirty="0"/>
              <a:t>. </a:t>
            </a:r>
            <a:r>
              <a:rPr lang="fr-FR" dirty="0" err="1"/>
              <a:t>We</a:t>
            </a:r>
            <a:r>
              <a:rPr lang="fr-FR" dirty="0"/>
              <a:t> </a:t>
            </a:r>
            <a:r>
              <a:rPr lang="fr-FR" dirty="0" err="1"/>
              <a:t>picked</a:t>
            </a:r>
            <a:r>
              <a:rPr lang="fr-FR" dirty="0"/>
              <a:t> Z-</a:t>
            </a:r>
            <a:r>
              <a:rPr lang="fr-FR" dirty="0" err="1"/>
              <a:t>wave</a:t>
            </a:r>
            <a:r>
              <a:rPr lang="fr-FR" dirty="0"/>
              <a:t> </a:t>
            </a:r>
            <a:r>
              <a:rPr lang="fr-FR" dirty="0" err="1"/>
              <a:t>temperature</a:t>
            </a:r>
            <a:r>
              <a:rPr lang="fr-FR" dirty="0"/>
              <a:t> </a:t>
            </a:r>
            <a:r>
              <a:rPr lang="fr-FR" dirty="0" err="1"/>
              <a:t>sensors</a:t>
            </a:r>
            <a:r>
              <a:rPr lang="fr-FR" dirty="0"/>
              <a:t> and </a:t>
            </a:r>
            <a:r>
              <a:rPr lang="fr-FR" dirty="0" err="1"/>
              <a:t>attached</a:t>
            </a:r>
            <a:r>
              <a:rPr lang="fr-FR" dirty="0"/>
              <a:t> </a:t>
            </a:r>
            <a:r>
              <a:rPr lang="fr-FR" dirty="0" err="1"/>
              <a:t>external</a:t>
            </a:r>
            <a:r>
              <a:rPr lang="fr-FR" dirty="0"/>
              <a:t> </a:t>
            </a:r>
            <a:r>
              <a:rPr lang="fr-FR" dirty="0" err="1"/>
              <a:t>temperature</a:t>
            </a:r>
            <a:r>
              <a:rPr lang="fr-FR" dirty="0"/>
              <a:t> probes to </a:t>
            </a:r>
            <a:r>
              <a:rPr lang="fr-FR" dirty="0" err="1"/>
              <a:t>them</a:t>
            </a:r>
            <a:r>
              <a:rPr lang="fr-FR" dirty="0"/>
              <a:t>. </a:t>
            </a:r>
            <a:r>
              <a:rPr lang="fr-FR" dirty="0" err="1"/>
              <a:t>These</a:t>
            </a:r>
            <a:r>
              <a:rPr lang="fr-FR" dirty="0"/>
              <a:t> are </a:t>
            </a:r>
            <a:r>
              <a:rPr lang="fr-FR" dirty="0" err="1"/>
              <a:t>really</a:t>
            </a:r>
            <a:r>
              <a:rPr lang="fr-FR" dirty="0"/>
              <a:t> flexible </a:t>
            </a:r>
            <a:r>
              <a:rPr lang="fr-FR" dirty="0" err="1"/>
              <a:t>since</a:t>
            </a:r>
            <a:r>
              <a:rPr lang="fr-FR" dirty="0"/>
              <a:t> </a:t>
            </a:r>
            <a:r>
              <a:rPr lang="fr-FR" dirty="0" err="1"/>
              <a:t>they</a:t>
            </a:r>
            <a:r>
              <a:rPr lang="fr-FR" dirty="0"/>
              <a:t> are </a:t>
            </a:r>
            <a:r>
              <a:rPr lang="fr-FR" dirty="0" err="1"/>
              <a:t>wireless</a:t>
            </a:r>
            <a:r>
              <a:rPr lang="fr-FR" dirty="0"/>
              <a:t> and </a:t>
            </a:r>
            <a:r>
              <a:rPr lang="fr-FR" dirty="0" err="1"/>
              <a:t>can</a:t>
            </a:r>
            <a:r>
              <a:rPr lang="fr-FR" dirty="0"/>
              <a:t> </a:t>
            </a:r>
            <a:r>
              <a:rPr lang="fr-FR" dirty="0" err="1"/>
              <a:t>operate</a:t>
            </a:r>
            <a:r>
              <a:rPr lang="fr-FR" dirty="0"/>
              <a:t> </a:t>
            </a:r>
            <a:r>
              <a:rPr lang="fr-FR" dirty="0" err="1"/>
              <a:t>autonomously</a:t>
            </a:r>
            <a:r>
              <a:rPr lang="fr-FR" dirty="0"/>
              <a:t> for a couple of </a:t>
            </a:r>
            <a:r>
              <a:rPr lang="fr-FR" dirty="0" err="1"/>
              <a:t>months</a:t>
            </a:r>
            <a:r>
              <a:rPr lang="fr-FR" dirty="0"/>
              <a:t> </a:t>
            </a:r>
            <a:r>
              <a:rPr lang="fr-FR" dirty="0" err="1"/>
              <a:t>before</a:t>
            </a:r>
            <a:r>
              <a:rPr lang="fr-FR" dirty="0"/>
              <a:t> running out of </a:t>
            </a:r>
            <a:r>
              <a:rPr lang="fr-FR" dirty="0" err="1"/>
              <a:t>battery</a:t>
            </a:r>
            <a:r>
              <a:rPr lang="fr-FR" dirty="0"/>
              <a:t>.</a:t>
            </a:r>
          </a:p>
          <a:p>
            <a:endParaRPr lang="fr-FR" dirty="0"/>
          </a:p>
          <a:p>
            <a:r>
              <a:rPr lang="fr-FR" dirty="0" err="1"/>
              <a:t>Finally</a:t>
            </a:r>
            <a:r>
              <a:rPr lang="fr-FR" dirty="0"/>
              <a:t> a Mac Mini, </a:t>
            </a:r>
            <a:r>
              <a:rPr lang="fr-FR" dirty="0" err="1"/>
              <a:t>our</a:t>
            </a:r>
            <a:r>
              <a:rPr lang="fr-FR" dirty="0"/>
              <a:t> main computer, </a:t>
            </a:r>
            <a:r>
              <a:rPr lang="fr-FR" dirty="0" err="1"/>
              <a:t>that</a:t>
            </a:r>
            <a:r>
              <a:rPr lang="fr-FR" dirty="0"/>
              <a:t> </a:t>
            </a:r>
            <a:r>
              <a:rPr lang="fr-FR" dirty="0" err="1"/>
              <a:t>stored</a:t>
            </a:r>
            <a:r>
              <a:rPr lang="fr-FR" dirty="0"/>
              <a:t> all the data and </a:t>
            </a:r>
            <a:r>
              <a:rPr lang="fr-FR" dirty="0" err="1"/>
              <a:t>executed</a:t>
            </a:r>
            <a:r>
              <a:rPr lang="fr-FR" dirty="0"/>
              <a:t> </a:t>
            </a:r>
            <a:r>
              <a:rPr lang="fr-FR" dirty="0" err="1"/>
              <a:t>our</a:t>
            </a:r>
            <a:r>
              <a:rPr lang="fr-FR" dirty="0"/>
              <a:t> control </a:t>
            </a:r>
            <a:r>
              <a:rPr lang="fr-FR" dirty="0" err="1"/>
              <a:t>algorithms</a:t>
            </a:r>
            <a:r>
              <a:rPr lang="fr-FR" dirty="0"/>
              <a:t>.</a:t>
            </a:r>
          </a:p>
          <a:p>
            <a:endParaRPr lang="fr-FR" dirty="0"/>
          </a:p>
          <a:p>
            <a:r>
              <a:rPr lang="fr-FR" dirty="0"/>
              <a:t>/ /</a:t>
            </a:r>
          </a:p>
          <a:p>
            <a:endParaRPr lang="fr-FR" dirty="0"/>
          </a:p>
          <a:p>
            <a:r>
              <a:rPr lang="fr-FR" dirty="0" err="1"/>
              <a:t>From</a:t>
            </a:r>
            <a:r>
              <a:rPr lang="fr-FR" dirty="0"/>
              <a:t> a control engineering perspective, </a:t>
            </a:r>
            <a:r>
              <a:rPr lang="fr-FR" dirty="0" err="1"/>
              <a:t>we</a:t>
            </a:r>
            <a:r>
              <a:rPr lang="fr-FR" dirty="0"/>
              <a:t> </a:t>
            </a:r>
            <a:r>
              <a:rPr lang="fr-FR" dirty="0" err="1"/>
              <a:t>could</a:t>
            </a:r>
            <a:r>
              <a:rPr lang="fr-FR" dirty="0"/>
              <a:t> </a:t>
            </a:r>
            <a:r>
              <a:rPr lang="fr-FR" dirty="0" err="1"/>
              <a:t>classify</a:t>
            </a:r>
            <a:r>
              <a:rPr lang="fr-FR" dirty="0"/>
              <a:t> the </a:t>
            </a:r>
            <a:r>
              <a:rPr lang="fr-FR" dirty="0" err="1"/>
              <a:t>elements</a:t>
            </a:r>
            <a:r>
              <a:rPr lang="fr-FR" dirty="0"/>
              <a:t> </a:t>
            </a:r>
            <a:r>
              <a:rPr lang="fr-FR" dirty="0" err="1"/>
              <a:t>you</a:t>
            </a:r>
            <a:r>
              <a:rPr lang="fr-FR" dirty="0"/>
              <a:t> </a:t>
            </a:r>
            <a:r>
              <a:rPr lang="fr-FR" dirty="0" err="1"/>
              <a:t>see</a:t>
            </a:r>
            <a:r>
              <a:rPr lang="fr-FR" dirty="0"/>
              <a:t> on </a:t>
            </a:r>
            <a:r>
              <a:rPr lang="fr-FR" dirty="0" err="1"/>
              <a:t>your</a:t>
            </a:r>
            <a:r>
              <a:rPr lang="fr-FR" dirty="0"/>
              <a:t> </a:t>
            </a:r>
            <a:r>
              <a:rPr lang="fr-FR" dirty="0" err="1"/>
              <a:t>screen</a:t>
            </a:r>
            <a:r>
              <a:rPr lang="fr-FR" dirty="0"/>
              <a:t> as </a:t>
            </a:r>
            <a:r>
              <a:rPr lang="fr-FR" dirty="0" err="1"/>
              <a:t>follows</a:t>
            </a:r>
            <a:r>
              <a:rPr lang="fr-FR" dirty="0"/>
              <a:t>:</a:t>
            </a:r>
          </a:p>
          <a:p>
            <a:endParaRPr lang="fr-FR" dirty="0"/>
          </a:p>
          <a:p>
            <a:r>
              <a:rPr lang="fr-FR" dirty="0"/>
              <a:t>- The </a:t>
            </a:r>
            <a:r>
              <a:rPr lang="fr-FR" dirty="0" err="1"/>
              <a:t>things</a:t>
            </a:r>
            <a:r>
              <a:rPr lang="fr-FR" dirty="0"/>
              <a:t> </a:t>
            </a:r>
            <a:r>
              <a:rPr lang="fr-FR" dirty="0" err="1"/>
              <a:t>that</a:t>
            </a:r>
            <a:r>
              <a:rPr lang="fr-FR" dirty="0"/>
              <a:t> </a:t>
            </a:r>
            <a:r>
              <a:rPr lang="fr-FR" dirty="0" err="1"/>
              <a:t>measure</a:t>
            </a:r>
            <a:r>
              <a:rPr lang="fr-FR" dirty="0"/>
              <a:t> the system outputs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The </a:t>
            </a:r>
            <a:r>
              <a:rPr lang="fr-FR" dirty="0" err="1"/>
              <a:t>things</a:t>
            </a:r>
            <a:r>
              <a:rPr lang="fr-FR" dirty="0"/>
              <a:t> </a:t>
            </a:r>
            <a:r>
              <a:rPr lang="fr-FR" dirty="0" err="1"/>
              <a:t>that</a:t>
            </a:r>
            <a:r>
              <a:rPr lang="fr-FR" dirty="0"/>
              <a:t> </a:t>
            </a:r>
            <a:r>
              <a:rPr lang="fr-FR" dirty="0" err="1"/>
              <a:t>measure</a:t>
            </a:r>
            <a:r>
              <a:rPr lang="fr-FR" dirty="0"/>
              <a:t> </a:t>
            </a:r>
            <a:r>
              <a:rPr lang="fr-FR" dirty="0" err="1"/>
              <a:t>your</a:t>
            </a:r>
            <a:r>
              <a:rPr lang="fr-FR" dirty="0"/>
              <a:t> </a:t>
            </a:r>
            <a:r>
              <a:rPr lang="fr-FR" dirty="0" err="1"/>
              <a:t>disturbances</a:t>
            </a:r>
            <a:r>
              <a:rPr lang="fr-FR" dirty="0"/>
              <a:t> (</a:t>
            </a:r>
            <a:r>
              <a:rPr lang="fr-FR" dirty="0" err="1"/>
              <a:t>exogenous</a:t>
            </a:r>
            <a:r>
              <a:rPr lang="fr-FR" dirty="0"/>
              <a:t> </a:t>
            </a:r>
            <a:r>
              <a:rPr lang="fr-FR" dirty="0" err="1"/>
              <a:t>signals</a:t>
            </a:r>
            <a:r>
              <a:rPr lang="fr-FR" dirty="0"/>
              <a:t> </a:t>
            </a:r>
            <a:r>
              <a:rPr lang="fr-FR" dirty="0" err="1"/>
              <a:t>that</a:t>
            </a:r>
            <a:r>
              <a:rPr lang="fr-FR" dirty="0"/>
              <a:t> affect the system </a:t>
            </a:r>
            <a:r>
              <a:rPr lang="fr-FR" dirty="0" err="1"/>
              <a:t>dynamics</a:t>
            </a:r>
            <a:r>
              <a:rPr lang="fr-FR" dirty="0"/>
              <a:t>, but are not </a:t>
            </a:r>
            <a:r>
              <a:rPr lang="fr-FR" dirty="0" err="1"/>
              <a:t>controlled</a:t>
            </a:r>
            <a:r>
              <a:rPr lang="fr-FR" dirty="0"/>
              <a:t> by </a:t>
            </a:r>
            <a:r>
              <a:rPr lang="fr-FR" dirty="0" err="1"/>
              <a:t>you</a:t>
            </a:r>
            <a:r>
              <a:rPr lang="fr-FR"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 And </a:t>
            </a:r>
            <a:r>
              <a:rPr lang="fr-FR" dirty="0" err="1"/>
              <a:t>your</a:t>
            </a:r>
            <a:r>
              <a:rPr lang="fr-FR" dirty="0"/>
              <a:t> </a:t>
            </a:r>
            <a:r>
              <a:rPr lang="fr-FR" dirty="0" err="1"/>
              <a:t>actuators</a:t>
            </a:r>
            <a:r>
              <a:rPr lang="fr-FR" dirty="0"/>
              <a:t>, the </a:t>
            </a:r>
            <a:r>
              <a:rPr lang="fr-FR" dirty="0" err="1"/>
              <a:t>mechanism</a:t>
            </a:r>
            <a:r>
              <a:rPr lang="fr-FR" dirty="0"/>
              <a:t> </a:t>
            </a:r>
            <a:r>
              <a:rPr lang="fr-FR" dirty="0" err="1"/>
              <a:t>you</a:t>
            </a:r>
            <a:r>
              <a:rPr lang="fr-FR" dirty="0"/>
              <a:t> have to influence the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AND </a:t>
            </a:r>
            <a:r>
              <a:rPr lang="en-GB" sz="1200" kern="1200" dirty="0">
                <a:solidFill>
                  <a:schemeClr val="tx1"/>
                </a:solidFill>
                <a:effectLst/>
                <a:latin typeface="Arial" panose="020B0604020202020204" pitchFamily="34" charset="0"/>
                <a:ea typeface="+mn-ea"/>
                <a:cs typeface="+mn-cs"/>
              </a:rPr>
              <a:t>That’s all I had to say regarding the HW…</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33A67152-D27B-A04A-B2B8-DAA2027D5F44}"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063618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What did we do with all these data collected from the AHUs and rooms? We built models!</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We have already explored GPs, correct? How do we use them to craft models for dynamical systems though?</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A discrete-time dynamical system is simply a function predicting the future value of a certain variable as a function of past realizations of it – what is known as the autoregressive property.</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If you allow this future value to depend on additional signals, say the position of a valve or the solar radiance, then we say the structure also accounts for exogenous signals.</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Lastly, if this relationship F isn’t linear, we say the whole thing is an Nonlinear Autoregressive model with Exogenous Inputs.</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 / </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Now if you don’t know F, you learn it from data using a GP… voila, you’ve got a GP-NARX model.</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Everything inside the parenthesis is the features of our model, and the target variable is the temperature at the next time-instant.</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The actual delays for each signal composing our final feature vectors can be found in the table down below.</a:t>
            </a:r>
          </a:p>
          <a:p>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That’s what you typically learn in a system identification class.</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An extension of such framework is to allow the next variable to depend, not only on the immediately previous one, but on a couple of previous time-instants. That’s what we call an AR model.</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Extension number 2, it can also depend on additional variables other than itself. Things we call ‘exogenous inputs’.</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Put all that together and you have a NARX model!</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If you use a Gaussian process to learn this function f from data, voila, you build your “GP-NARX” dynamical system model.</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 /</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Everything that’s inside the parenthesis are the features of that GP, and the next temperature is the target variable. So now you also know how we had to organize your training dataset, right?</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In order to choose the right delays</a:t>
            </a:r>
          </a:p>
          <a:p>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T_{i,t+1} = f(&amp;T_{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T_{i,t-1}, \dots, T_{</a:t>
            </a:r>
            <a:r>
              <a:rPr lang="en-GB" sz="1200" kern="1200" dirty="0" err="1">
                <a:solidFill>
                  <a:schemeClr val="tx1"/>
                </a:solidFill>
                <a:effectLst/>
                <a:latin typeface="Arial" panose="020B0604020202020204" pitchFamily="34" charset="0"/>
                <a:ea typeface="+mn-ea"/>
                <a:cs typeface="+mn-cs"/>
              </a:rPr>
              <a:t>j,t</a:t>
            </a:r>
            <a:r>
              <a:rPr lang="en-GB" sz="1200" kern="1200" dirty="0">
                <a:solidFill>
                  <a:schemeClr val="tx1"/>
                </a:solidFill>
                <a:effectLst/>
                <a:latin typeface="Arial" panose="020B0604020202020204" pitchFamily="34" charset="0"/>
                <a:ea typeface="+mn-ea"/>
                <a:cs typeface="+mn-cs"/>
              </a:rPr>
              <a:t>}, T_{j,t-1}, \dots, \theta_{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\theta_{i,t-1}, \dots \\</a:t>
            </a:r>
          </a:p>
          <a:p>
            <a:r>
              <a:rPr lang="en-GB" sz="1200" kern="1200" dirty="0">
                <a:solidFill>
                  <a:schemeClr val="tx1"/>
                </a:solidFill>
                <a:effectLst/>
                <a:latin typeface="Arial" panose="020B0604020202020204" pitchFamily="34" charset="0"/>
                <a:ea typeface="+mn-ea"/>
                <a:cs typeface="+mn-cs"/>
              </a:rPr>
              <a:t>              &amp;T_{\text{sup},t}, T_{\text{sup},t-1}, \dots, T_{\text{out},t}, T_{\text{out},t-1}, \dots, R_{\text{sol},t}, R_{\text{sol},t-1}, \dots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27</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C0BE8AC2-B8A2-044D-B44D-F6DDBCFDFF55}"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96172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T_{i,t+1} = f(&amp;T_{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T_{i,t-1}, \dots, T_{</a:t>
            </a:r>
            <a:r>
              <a:rPr lang="en-GB" sz="1200" kern="1200" dirty="0" err="1">
                <a:solidFill>
                  <a:schemeClr val="tx1"/>
                </a:solidFill>
                <a:effectLst/>
                <a:latin typeface="Arial" panose="020B0604020202020204" pitchFamily="34" charset="0"/>
                <a:ea typeface="+mn-ea"/>
                <a:cs typeface="+mn-cs"/>
              </a:rPr>
              <a:t>j,t</a:t>
            </a:r>
            <a:r>
              <a:rPr lang="en-GB" sz="1200" kern="1200" dirty="0">
                <a:solidFill>
                  <a:schemeClr val="tx1"/>
                </a:solidFill>
                <a:effectLst/>
                <a:latin typeface="Arial" panose="020B0604020202020204" pitchFamily="34" charset="0"/>
                <a:ea typeface="+mn-ea"/>
                <a:cs typeface="+mn-cs"/>
              </a:rPr>
              <a:t>}, T_{j,t-1}, \dots, \theta_{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\theta_{i,t-1}, \dots \\</a:t>
            </a:r>
          </a:p>
          <a:p>
            <a:r>
              <a:rPr lang="en-GB" sz="1200" kern="1200" dirty="0">
                <a:solidFill>
                  <a:schemeClr val="tx1"/>
                </a:solidFill>
                <a:effectLst/>
                <a:latin typeface="Arial" panose="020B0604020202020204" pitchFamily="34" charset="0"/>
                <a:ea typeface="+mn-ea"/>
                <a:cs typeface="+mn-cs"/>
              </a:rPr>
              <a:t>              &amp;T_{\text{sup},t}, T_{\text{sup},t-1}, \dots, T_{\text{out},t}, T_{\text{out},t-1}, \dots, R_{\text{sol},t}, R_{\text{sol},t-1}, \dots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28</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49FA96D6-F4EA-6140-B84E-28E85BEE535B}"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77908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T_{i,t+1} = f(&amp;T_{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T_{i,t-1}, \dots, T_{</a:t>
            </a:r>
            <a:r>
              <a:rPr lang="en-GB" sz="1200" kern="1200" dirty="0" err="1">
                <a:solidFill>
                  <a:schemeClr val="tx1"/>
                </a:solidFill>
                <a:effectLst/>
                <a:latin typeface="Arial" panose="020B0604020202020204" pitchFamily="34" charset="0"/>
                <a:ea typeface="+mn-ea"/>
                <a:cs typeface="+mn-cs"/>
              </a:rPr>
              <a:t>j,t</a:t>
            </a:r>
            <a:r>
              <a:rPr lang="en-GB" sz="1200" kern="1200" dirty="0">
                <a:solidFill>
                  <a:schemeClr val="tx1"/>
                </a:solidFill>
                <a:effectLst/>
                <a:latin typeface="Arial" panose="020B0604020202020204" pitchFamily="34" charset="0"/>
                <a:ea typeface="+mn-ea"/>
                <a:cs typeface="+mn-cs"/>
              </a:rPr>
              <a:t>}, T_{j,t-1}, \dots, \theta_{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\theta_{i,t-1}, \dots \\</a:t>
            </a:r>
          </a:p>
          <a:p>
            <a:r>
              <a:rPr lang="en-GB" sz="1200" kern="1200" dirty="0">
                <a:solidFill>
                  <a:schemeClr val="tx1"/>
                </a:solidFill>
                <a:effectLst/>
                <a:latin typeface="Arial" panose="020B0604020202020204" pitchFamily="34" charset="0"/>
                <a:ea typeface="+mn-ea"/>
                <a:cs typeface="+mn-cs"/>
              </a:rPr>
              <a:t>              &amp;T_{\text{sup},t}, T_{\text{sup},t-1}, \dots, T_{\text{out},t}, T_{\text{out},t-1}, \dots, R_{\text{sol},t}, R_{\text{sol},t-1}, \dots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29</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97BEAA37-48D2-BE49-ABEB-008B7650675C}"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53406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D536BF7D-85CE-E544-9C92-F871C5C3B068}"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309499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T_{i,t+1} = f(&amp;T_{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T_{i,t-1}, \dots, T_{</a:t>
            </a:r>
            <a:r>
              <a:rPr lang="en-GB" sz="1200" kern="1200" dirty="0" err="1">
                <a:solidFill>
                  <a:schemeClr val="tx1"/>
                </a:solidFill>
                <a:effectLst/>
                <a:latin typeface="Arial" panose="020B0604020202020204" pitchFamily="34" charset="0"/>
                <a:ea typeface="+mn-ea"/>
                <a:cs typeface="+mn-cs"/>
              </a:rPr>
              <a:t>j,t</a:t>
            </a:r>
            <a:r>
              <a:rPr lang="en-GB" sz="1200" kern="1200" dirty="0">
                <a:solidFill>
                  <a:schemeClr val="tx1"/>
                </a:solidFill>
                <a:effectLst/>
                <a:latin typeface="Arial" panose="020B0604020202020204" pitchFamily="34" charset="0"/>
                <a:ea typeface="+mn-ea"/>
                <a:cs typeface="+mn-cs"/>
              </a:rPr>
              <a:t>}, T_{j,t-1}, \dots, \theta_{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\theta_{i,t-1}, \dots \\</a:t>
            </a:r>
          </a:p>
          <a:p>
            <a:r>
              <a:rPr lang="en-GB" sz="1200" kern="1200" dirty="0">
                <a:solidFill>
                  <a:schemeClr val="tx1"/>
                </a:solidFill>
                <a:effectLst/>
                <a:latin typeface="Arial" panose="020B0604020202020204" pitchFamily="34" charset="0"/>
                <a:ea typeface="+mn-ea"/>
                <a:cs typeface="+mn-cs"/>
              </a:rPr>
              <a:t>              &amp;T_{\text{sup},t}, T_{\text{sup},t-1}, \dots, T_{\text{out},t}, T_{\text{out},t-1}, \dots, R_{\text{sol},t}, R_{\text{sol},t-1}, \dots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30</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8E9BF4D7-B673-954A-8EC2-0EE78BB22361}"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28681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a:t>11 pts</a:t>
            </a:r>
          </a:p>
          <a:p>
            <a:endParaRPr lang="fr-FR" dirty="0"/>
          </a:p>
          <a:p>
            <a:r>
              <a:rPr lang="en-GB" sz="1200" kern="1200" dirty="0">
                <a:solidFill>
                  <a:schemeClr val="tx1"/>
                </a:solidFill>
                <a:effectLst/>
                <a:latin typeface="Arial" panose="020B0604020202020204" pitchFamily="34" charset="0"/>
                <a:ea typeface="+mn-ea"/>
                <a:cs typeface="+mn-cs"/>
              </a:rPr>
              <a:t>\text{Q}(T_\text{out},\Theta) = &amp;-3.15 \, T_\text{out} - 3.03 \,e^{-2} \, \Theta + 1.73\,e^{-1} \, T_\text{out}^2 - 1.56\,e^{-3} T_\text{out} \Theta  \\</a:t>
            </a:r>
          </a:p>
          <a:p>
            <a:r>
              <a:rPr lang="en-GB" sz="1200" kern="1200" dirty="0">
                <a:solidFill>
                  <a:schemeClr val="tx1"/>
                </a:solidFill>
                <a:effectLst/>
                <a:latin typeface="Arial" panose="020B0604020202020204" pitchFamily="34" charset="0"/>
                <a:ea typeface="+mn-ea"/>
                <a:cs typeface="+mn-cs"/>
              </a:rPr>
              <a:t>    &amp;+ 3.09\,e^{-4} \Theta^2 - 2.75\,e^{-3} T_\text{out}^3 + 4.90 \,e^{-4} T_\text{out}^2 \Theta  \\</a:t>
            </a:r>
          </a:p>
          <a:p>
            <a:r>
              <a:rPr lang="en-GB" sz="1200" kern="1200" dirty="0">
                <a:solidFill>
                  <a:schemeClr val="tx1"/>
                </a:solidFill>
                <a:effectLst/>
                <a:latin typeface="Arial" panose="020B0604020202020204" pitchFamily="34" charset="0"/>
                <a:ea typeface="+mn-ea"/>
                <a:cs typeface="+mn-cs"/>
              </a:rPr>
              <a:t>    &amp;- 6.86 \,e^{-5} T_\text{out} \Theta^2 + 2.56 \,e^{-6}\Theta^3 + 20.22</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\text{COP}(Q) = 3.30 \, e^{-7} Q^4 - 2.69 \, e^{-5} Q^3 - 2.67 \, e^{-3} Q^2 + 2.34 \, e^{-1} Q^1 - 4.45 \, e^{-4}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E(T_\text{out},\Theta) = Q(T_\text{out},\Theta)/\text{COP}(Q(T_\text{out},\Theta))</a:t>
            </a:r>
          </a:p>
          <a:p>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31</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FD944E63-6EE8-654C-B197-E2E1E89897F5}"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396230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    \min &amp; \quad \sum_{t=0}^{N-1}  \left(</a:t>
            </a:r>
            <a:r>
              <a:rPr lang="en-GB" sz="1200" kern="1200" dirty="0" err="1">
                <a:solidFill>
                  <a:schemeClr val="tx1"/>
                </a:solidFill>
                <a:effectLst/>
                <a:latin typeface="Arial" panose="020B0604020202020204" pitchFamily="34" charset="0"/>
                <a:ea typeface="+mn-ea"/>
                <a:cs typeface="+mn-cs"/>
              </a:rPr>
              <a:t>E_t</a:t>
            </a:r>
            <a:r>
              <a:rPr lang="en-GB" sz="1200" kern="1200" dirty="0">
                <a:solidFill>
                  <a:schemeClr val="tx1"/>
                </a:solidFill>
                <a:effectLst/>
                <a:latin typeface="Arial" panose="020B0604020202020204" pitchFamily="34" charset="0"/>
                <a:ea typeface="+mn-ea"/>
                <a:cs typeface="+mn-cs"/>
              </a:rPr>
              <a:t> + \rho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\right) + \</a:t>
            </a:r>
            <a:r>
              <a:rPr lang="en-GB" sz="1200" kern="1200" dirty="0" err="1">
                <a:solidFill>
                  <a:schemeClr val="tx1"/>
                </a:solidFill>
                <a:effectLst/>
                <a:latin typeface="Arial" panose="020B0604020202020204" pitchFamily="34" charset="0"/>
                <a:ea typeface="+mn-ea"/>
                <a:cs typeface="+mn-cs"/>
              </a:rPr>
              <a:t>rho_N</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Delta_N</a:t>
            </a:r>
            <a:r>
              <a:rPr lang="en-GB" sz="1200" kern="1200" dirty="0">
                <a:solidFill>
                  <a:schemeClr val="tx1"/>
                </a:solidFill>
                <a:effectLst/>
                <a:latin typeface="Arial" panose="020B0604020202020204" pitchFamily="34" charset="0"/>
                <a:ea typeface="+mn-ea"/>
                <a:cs typeface="+mn-cs"/>
              </a:rPr>
              <a:t>\\</a:t>
            </a:r>
          </a:p>
          <a:p>
            <a:r>
              <a:rPr lang="en-GB" sz="1200" kern="1200" dirty="0">
                <a:solidFill>
                  <a:schemeClr val="tx1"/>
                </a:solidFill>
                <a:effectLst/>
                <a:latin typeface="Arial" panose="020B0604020202020204" pitchFamily="34" charset="0"/>
                <a:ea typeface="+mn-ea"/>
                <a:cs typeface="+mn-cs"/>
              </a:rPr>
              <a:t>    \text{</a:t>
            </a:r>
            <a:r>
              <a:rPr lang="en-GB" sz="1200" kern="1200" dirty="0" err="1">
                <a:solidFill>
                  <a:schemeClr val="tx1"/>
                </a:solidFill>
                <a:effectLst/>
                <a:latin typeface="Arial" panose="020B0604020202020204" pitchFamily="34" charset="0"/>
                <a:ea typeface="+mn-ea"/>
                <a:cs typeface="+mn-cs"/>
              </a:rPr>
              <a:t>s.t.</a:t>
            </a:r>
            <a:r>
              <a:rPr lang="en-GB" sz="1200" kern="1200" dirty="0">
                <a:solidFill>
                  <a:schemeClr val="tx1"/>
                </a:solidFill>
                <a:effectLst/>
                <a:latin typeface="Arial" panose="020B0604020202020204" pitchFamily="34" charset="0"/>
                <a:ea typeface="+mn-ea"/>
                <a:cs typeface="+mn-cs"/>
              </a:rPr>
              <a:t>}</a:t>
            </a:r>
          </a:p>
          <a:p>
            <a:r>
              <a:rPr lang="en-GB" sz="1200" kern="1200" dirty="0">
                <a:solidFill>
                  <a:schemeClr val="tx1"/>
                </a:solidFill>
                <a:effectLst/>
                <a:latin typeface="Arial" panose="020B0604020202020204" pitchFamily="34" charset="0"/>
                <a:ea typeface="+mn-ea"/>
                <a:cs typeface="+mn-cs"/>
              </a:rPr>
              <a:t>    &amp; \quad T_{t+1} = \mu(</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theta_t,T</a:t>
            </a:r>
            <a:r>
              <a:rPr lang="en-GB" sz="1200" kern="1200" dirty="0">
                <a:solidFill>
                  <a:schemeClr val="tx1"/>
                </a:solidFill>
                <a:effectLst/>
                <a:latin typeface="Arial" panose="020B0604020202020204" pitchFamily="34" charset="0"/>
                <a:ea typeface="+mn-ea"/>
                <a:cs typeface="+mn-cs"/>
              </a:rPr>
              <a:t>_{\text{sup}},T_{\text{out}})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 + \beta \, \text{var}^{1/2} (</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theta_t,T</a:t>
            </a:r>
            <a:r>
              <a:rPr lang="en-GB" sz="1200" kern="1200" dirty="0">
                <a:solidFill>
                  <a:schemeClr val="tx1"/>
                </a:solidFill>
                <a:effectLst/>
                <a:latin typeface="Arial" panose="020B0604020202020204" pitchFamily="34" charset="0"/>
                <a:ea typeface="+mn-ea"/>
                <a:cs typeface="+mn-cs"/>
              </a:rPr>
              <a:t>_{\text{sup}},T_{\text{out}})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T_\text{max} +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E_t</a:t>
            </a:r>
            <a:r>
              <a:rPr lang="en-GB" sz="1200" kern="1200" dirty="0">
                <a:solidFill>
                  <a:schemeClr val="tx1"/>
                </a:solidFill>
                <a:effectLst/>
                <a:latin typeface="Arial" panose="020B0604020202020204" pitchFamily="34" charset="0"/>
                <a:ea typeface="+mn-ea"/>
                <a:cs typeface="+mn-cs"/>
              </a:rPr>
              <a:t> = Q(T_\text{out},\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 \text{COP}(Q(T_\text{out},\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a:t>
            </a:r>
          </a:p>
          <a:p>
            <a:r>
              <a:rPr lang="en-GB" sz="1200" kern="1200" dirty="0">
                <a:solidFill>
                  <a:schemeClr val="tx1"/>
                </a:solidFill>
                <a:effectLst/>
                <a:latin typeface="Arial" panose="020B0604020202020204" pitchFamily="34" charset="0"/>
                <a:ea typeface="+mn-ea"/>
                <a:cs typeface="+mn-cs"/>
              </a:rPr>
              <a:t>    &amp; \quad \theta_{\text{min}}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\theta_{\text{max}}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geq</a:t>
            </a:r>
            <a:r>
              <a:rPr lang="en-GB" sz="1200" kern="1200" dirty="0">
                <a:solidFill>
                  <a:schemeClr val="tx1"/>
                </a:solidFill>
                <a:effectLst/>
                <a:latin typeface="Arial" panose="020B0604020202020204" pitchFamily="34" charset="0"/>
                <a:ea typeface="+mn-ea"/>
                <a:cs typeface="+mn-cs"/>
              </a:rPr>
              <a:t> 0 </a:t>
            </a:r>
          </a:p>
          <a:p>
            <a:endParaRPr lang="fr-FR" dirty="0"/>
          </a:p>
          <a:p>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\sum_{</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=1}^3 \theta_{</a:t>
            </a:r>
            <a:r>
              <a:rPr lang="en-GB" sz="1200" kern="1200" dirty="0" err="1">
                <a:solidFill>
                  <a:schemeClr val="tx1"/>
                </a:solidFill>
                <a:effectLst/>
                <a:latin typeface="Arial" panose="020B0604020202020204" pitchFamily="34" charset="0"/>
                <a:ea typeface="+mn-ea"/>
                <a:cs typeface="+mn-cs"/>
              </a:rPr>
              <a:t>t,i</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 \sum_{</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=1}^3 \delta_{</a:t>
            </a:r>
            <a:r>
              <a:rPr lang="en-GB" sz="1200" kern="1200" dirty="0" err="1">
                <a:solidFill>
                  <a:schemeClr val="tx1"/>
                </a:solidFill>
                <a:effectLst/>
                <a:latin typeface="Arial" panose="020B0604020202020204" pitchFamily="34" charset="0"/>
                <a:ea typeface="+mn-ea"/>
                <a:cs typeface="+mn-cs"/>
              </a:rPr>
              <a:t>t,i</a:t>
            </a:r>
            <a:r>
              <a:rPr lang="en-GB" sz="1200" kern="1200" dirty="0">
                <a:solidFill>
                  <a:schemeClr val="tx1"/>
                </a:solidFill>
                <a:effectLst/>
                <a:latin typeface="Arial" panose="020B0604020202020204" pitchFamily="34"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\mu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\mu_1 \\ \mu_2 \\ \mu_3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\text{var}_1 \\ \text{var}_2 \\ \text{var}_3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\delta_{t,1} \\ \delta_{t,2} \\ \delta_{t,3}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\theta_{t,1} \\ \theta_{t,2} \\ \theta_{t,3}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T_{t,1} \\ T_{t,2} \\ T_{t,3}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24D5DBD1-C5AD-B246-9AB5-9B618B716F7C}"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545192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D0795002-2320-8E47-9497-9A7BE655DE07}"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199264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err="1"/>
              <a:t>We’re</a:t>
            </a:r>
            <a:r>
              <a:rPr lang="fr-FR" dirty="0"/>
              <a:t> </a:t>
            </a:r>
            <a:r>
              <a:rPr lang="fr-FR" dirty="0" err="1"/>
              <a:t>looking</a:t>
            </a:r>
            <a:r>
              <a:rPr lang="fr-FR" dirty="0"/>
              <a:t> at a 4-day </a:t>
            </a:r>
            <a:r>
              <a:rPr lang="fr-FR" dirty="0" err="1"/>
              <a:t>uninterrupted</a:t>
            </a:r>
            <a:r>
              <a:rPr lang="fr-FR" dirty="0"/>
              <a:t> </a:t>
            </a:r>
            <a:r>
              <a:rPr lang="fr-FR" dirty="0" err="1"/>
              <a:t>experiment</a:t>
            </a:r>
            <a:r>
              <a:rPr lang="fr-FR" dirty="0"/>
              <a:t> </a:t>
            </a:r>
            <a:r>
              <a:rPr lang="fr-FR" dirty="0" err="1"/>
              <a:t>conducted</a:t>
            </a:r>
            <a:r>
              <a:rPr lang="fr-FR" dirty="0"/>
              <a:t> </a:t>
            </a:r>
            <a:r>
              <a:rPr lang="fr-FR" dirty="0" err="1"/>
              <a:t>from</a:t>
            </a:r>
            <a:r>
              <a:rPr lang="fr-FR" dirty="0"/>
              <a:t> </a:t>
            </a:r>
            <a:r>
              <a:rPr lang="fr-FR" dirty="0" err="1"/>
              <a:t>Nov</a:t>
            </a:r>
            <a:r>
              <a:rPr lang="fr-FR" dirty="0"/>
              <a:t> 10 to </a:t>
            </a:r>
            <a:r>
              <a:rPr lang="fr-FR" dirty="0" err="1"/>
              <a:t>Nov</a:t>
            </a:r>
            <a:r>
              <a:rPr lang="fr-FR" dirty="0"/>
              <a:t> 13.</a:t>
            </a:r>
          </a:p>
          <a:p>
            <a:endParaRPr lang="fr-FR" dirty="0"/>
          </a:p>
          <a:p>
            <a:r>
              <a:rPr lang="fr-FR" dirty="0"/>
              <a:t>Let me stress </a:t>
            </a:r>
            <a:r>
              <a:rPr lang="fr-FR" dirty="0" err="1"/>
              <a:t>that</a:t>
            </a:r>
            <a:r>
              <a:rPr lang="fr-FR" dirty="0"/>
              <a:t> out of the 5184 points, 43 </a:t>
            </a:r>
            <a:r>
              <a:rPr lang="fr-FR" dirty="0" err="1"/>
              <a:t>missing</a:t>
            </a:r>
            <a:r>
              <a:rPr lang="fr-FR" dirty="0"/>
              <a:t> entries (temps) </a:t>
            </a:r>
            <a:r>
              <a:rPr lang="fr-FR" dirty="0" err="1"/>
              <a:t>that</a:t>
            </a:r>
            <a:r>
              <a:rPr lang="fr-FR" dirty="0"/>
              <a:t> </a:t>
            </a:r>
            <a:r>
              <a:rPr lang="fr-FR" dirty="0" err="1"/>
              <a:t>we</a:t>
            </a:r>
            <a:r>
              <a:rPr lang="fr-FR" dirty="0"/>
              <a:t> </a:t>
            </a:r>
            <a:r>
              <a:rPr lang="fr-FR" dirty="0" err="1"/>
              <a:t>had</a:t>
            </a:r>
            <a:r>
              <a:rPr lang="fr-FR" dirty="0"/>
              <a:t> to impute. </a:t>
            </a:r>
            <a:r>
              <a:rPr lang="fr-FR" dirty="0" err="1"/>
              <a:t>Everything</a:t>
            </a:r>
            <a:r>
              <a:rPr lang="fr-FR" dirty="0"/>
              <a:t> </a:t>
            </a:r>
            <a:r>
              <a:rPr lang="fr-FR" dirty="0" err="1"/>
              <a:t>else</a:t>
            </a:r>
            <a:r>
              <a:rPr lang="fr-FR" dirty="0"/>
              <a:t> </a:t>
            </a:r>
            <a:r>
              <a:rPr lang="fr-FR" dirty="0" err="1"/>
              <a:t>is</a:t>
            </a:r>
            <a:r>
              <a:rPr lang="fr-FR" dirty="0"/>
              <a:t> </a:t>
            </a:r>
            <a:r>
              <a:rPr lang="fr-FR" dirty="0" err="1"/>
              <a:t>precisely</a:t>
            </a:r>
            <a:r>
              <a:rPr lang="fr-FR" dirty="0"/>
              <a:t> as </a:t>
            </a:r>
            <a:r>
              <a:rPr lang="fr-FR" dirty="0" err="1"/>
              <a:t>reported</a:t>
            </a:r>
            <a:r>
              <a:rPr lang="fr-FR" dirty="0"/>
              <a:t> by the </a:t>
            </a:r>
            <a:r>
              <a:rPr lang="fr-FR" dirty="0" err="1"/>
              <a:t>sensors</a:t>
            </a:r>
            <a:r>
              <a:rPr lang="fr-FR" dirty="0"/>
              <a:t> and the </a:t>
            </a:r>
            <a:r>
              <a:rPr lang="fr-FR" dirty="0" err="1"/>
              <a:t>curves</a:t>
            </a:r>
            <a:r>
              <a:rPr lang="fr-FR" dirty="0"/>
              <a:t> </a:t>
            </a:r>
            <a:r>
              <a:rPr lang="fr-FR" dirty="0" err="1"/>
              <a:t>you</a:t>
            </a:r>
            <a:r>
              <a:rPr lang="fr-FR" dirty="0"/>
              <a:t> </a:t>
            </a:r>
            <a:r>
              <a:rPr lang="fr-FR" dirty="0" err="1"/>
              <a:t>see</a:t>
            </a:r>
            <a:r>
              <a:rPr lang="fr-FR" dirty="0"/>
              <a:t> </a:t>
            </a:r>
            <a:r>
              <a:rPr lang="fr-FR" dirty="0" err="1"/>
              <a:t>were</a:t>
            </a:r>
            <a:r>
              <a:rPr lang="fr-FR" dirty="0"/>
              <a:t> NOT </a:t>
            </a:r>
            <a:r>
              <a:rPr lang="fr-FR" dirty="0" err="1"/>
              <a:t>pre-processed</a:t>
            </a:r>
            <a:r>
              <a:rPr lang="fr-FR" dirty="0"/>
              <a:t> in </a:t>
            </a:r>
            <a:r>
              <a:rPr lang="fr-FR" dirty="0" err="1"/>
              <a:t>any</a:t>
            </a:r>
            <a:r>
              <a:rPr lang="fr-FR" dirty="0"/>
              <a:t> </a:t>
            </a:r>
            <a:r>
              <a:rPr lang="fr-FR" dirty="0" err="1"/>
              <a:t>way</a:t>
            </a:r>
            <a:r>
              <a:rPr lang="fr-FR" dirty="0"/>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76FD1C60-D6EB-1A4D-A605-9AED5E9BA5AB}"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524178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1453699-BB1E-F145-A9CB-94BD1F0BE248}"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901299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E3855798-7AB8-B04A-92C7-753D1E701D3C}"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354535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a:t>You </a:t>
            </a:r>
            <a:r>
              <a:rPr lang="fr-FR" dirty="0" err="1"/>
              <a:t>might</a:t>
            </a:r>
            <a:r>
              <a:rPr lang="fr-FR" dirty="0"/>
              <a:t> </a:t>
            </a:r>
            <a:r>
              <a:rPr lang="fr-FR" dirty="0" err="1"/>
              <a:t>be</a:t>
            </a:r>
            <a:r>
              <a:rPr lang="fr-FR" dirty="0"/>
              <a:t> </a:t>
            </a:r>
            <a:r>
              <a:rPr lang="fr-FR" dirty="0" err="1"/>
              <a:t>thinking</a:t>
            </a:r>
            <a:r>
              <a:rPr lang="fr-FR" dirty="0"/>
              <a:t>, </a:t>
            </a:r>
            <a:r>
              <a:rPr lang="fr-FR" dirty="0" err="1"/>
              <a:t>what</a:t>
            </a:r>
            <a:r>
              <a:rPr lang="fr-FR" dirty="0"/>
              <a:t> </a:t>
            </a:r>
            <a:r>
              <a:rPr lang="fr-FR" dirty="0" err="1"/>
              <a:t>is</a:t>
            </a:r>
            <a:r>
              <a:rPr lang="fr-FR" dirty="0"/>
              <a:t> </a:t>
            </a:r>
            <a:r>
              <a:rPr lang="fr-FR" dirty="0" err="1"/>
              <a:t>this</a:t>
            </a:r>
            <a:r>
              <a:rPr lang="fr-FR" dirty="0"/>
              <a:t> </a:t>
            </a:r>
            <a:r>
              <a:rPr lang="fr-FR" dirty="0" err="1"/>
              <a:t>weird</a:t>
            </a:r>
            <a:r>
              <a:rPr lang="fr-FR" dirty="0"/>
              <a:t> </a:t>
            </a:r>
            <a:r>
              <a:rPr lang="fr-FR" dirty="0" err="1"/>
              <a:t>behavior</a:t>
            </a:r>
            <a:r>
              <a:rPr lang="fr-FR" dirty="0"/>
              <a:t>? The indoor </a:t>
            </a:r>
            <a:r>
              <a:rPr lang="fr-FR" dirty="0" err="1"/>
              <a:t>temperatures</a:t>
            </a:r>
            <a:r>
              <a:rPr lang="fr-FR" dirty="0"/>
              <a:t> are not high, and the valves are </a:t>
            </a:r>
            <a:r>
              <a:rPr lang="fr-FR" dirty="0" err="1"/>
              <a:t>saturated</a:t>
            </a:r>
            <a:r>
              <a:rPr lang="fr-FR" dirty="0"/>
              <a:t> at </a:t>
            </a:r>
            <a:r>
              <a:rPr lang="fr-FR" dirty="0" err="1"/>
              <a:t>their</a:t>
            </a:r>
            <a:r>
              <a:rPr lang="fr-FR" dirty="0"/>
              <a:t> </a:t>
            </a:r>
            <a:r>
              <a:rPr lang="fr-FR" dirty="0" err="1"/>
              <a:t>low</a:t>
            </a:r>
            <a:r>
              <a:rPr lang="fr-FR" dirty="0"/>
              <a:t> values!</a:t>
            </a:r>
          </a:p>
          <a:p>
            <a:endParaRPr lang="fr-FR" dirty="0"/>
          </a:p>
          <a:p>
            <a:r>
              <a:rPr lang="fr-FR" dirty="0"/>
              <a:t>If </a:t>
            </a:r>
            <a:r>
              <a:rPr lang="fr-FR" dirty="0" err="1"/>
              <a:t>you</a:t>
            </a:r>
            <a:r>
              <a:rPr lang="fr-FR" dirty="0"/>
              <a:t> look up a </a:t>
            </a:r>
            <a:r>
              <a:rPr lang="fr-FR" dirty="0" err="1"/>
              <a:t>calendar</a:t>
            </a:r>
            <a:r>
              <a:rPr lang="fr-FR" dirty="0"/>
              <a:t>, </a:t>
            </a:r>
            <a:r>
              <a:rPr lang="fr-FR" dirty="0" err="1"/>
              <a:t>you’ll</a:t>
            </a:r>
            <a:r>
              <a:rPr lang="fr-FR" dirty="0"/>
              <a:t> </a:t>
            </a:r>
            <a:r>
              <a:rPr lang="fr-FR" dirty="0" err="1"/>
              <a:t>understand</a:t>
            </a:r>
            <a:r>
              <a:rPr lang="fr-FR" dirty="0"/>
              <a:t> </a:t>
            </a:r>
            <a:r>
              <a:rPr lang="fr-FR" dirty="0" err="1"/>
              <a:t>why</a:t>
            </a:r>
            <a:r>
              <a:rPr lang="fr-FR" dirty="0"/>
              <a:t>. </a:t>
            </a:r>
            <a:r>
              <a:rPr lang="fr-FR" dirty="0" err="1"/>
              <a:t>November</a:t>
            </a:r>
            <a:r>
              <a:rPr lang="fr-FR" dirty="0"/>
              <a:t> 13 </a:t>
            </a:r>
            <a:r>
              <a:rPr lang="fr-FR" dirty="0" err="1"/>
              <a:t>was</a:t>
            </a:r>
            <a:r>
              <a:rPr lang="fr-FR" dirty="0"/>
              <a:t> a Saturday, and </a:t>
            </a:r>
            <a:r>
              <a:rPr lang="fr-FR" dirty="0" err="1"/>
              <a:t>currently</a:t>
            </a:r>
            <a:r>
              <a:rPr lang="fr-FR" dirty="0"/>
              <a:t> </a:t>
            </a:r>
            <a:r>
              <a:rPr lang="fr-FR" dirty="0" err="1"/>
              <a:t>there</a:t>
            </a:r>
            <a:r>
              <a:rPr lang="fr-FR" dirty="0"/>
              <a:t> are no </a:t>
            </a:r>
            <a:r>
              <a:rPr lang="fr-FR" dirty="0" err="1"/>
              <a:t>surgeries</a:t>
            </a:r>
            <a:r>
              <a:rPr lang="fr-FR" dirty="0"/>
              <a:t> </a:t>
            </a:r>
            <a:r>
              <a:rPr lang="fr-FR" dirty="0" err="1"/>
              <a:t>scheduled</a:t>
            </a:r>
            <a:r>
              <a:rPr lang="fr-FR" dirty="0"/>
              <a:t> for Saturdays. So </a:t>
            </a:r>
            <a:r>
              <a:rPr lang="fr-FR" dirty="0" err="1"/>
              <a:t>that</a:t>
            </a:r>
            <a:r>
              <a:rPr lang="fr-FR" dirty="0"/>
              <a:t> section of the building </a:t>
            </a:r>
            <a:r>
              <a:rPr lang="fr-FR" dirty="0" err="1"/>
              <a:t>is</a:t>
            </a:r>
            <a:r>
              <a:rPr lang="fr-FR" dirty="0"/>
              <a:t> </a:t>
            </a:r>
            <a:r>
              <a:rPr lang="fr-FR" dirty="0" err="1"/>
              <a:t>almost</a:t>
            </a:r>
            <a:r>
              <a:rPr lang="fr-FR" dirty="0"/>
              <a:t> </a:t>
            </a:r>
            <a:r>
              <a:rPr lang="fr-FR" dirty="0" err="1"/>
              <a:t>unnocupied</a:t>
            </a:r>
            <a:r>
              <a:rPr lang="fr-FR" dirty="0"/>
              <a:t>…</a:t>
            </a:r>
          </a:p>
          <a:p>
            <a:endParaRPr lang="fr-FR" dirty="0"/>
          </a:p>
          <a:p>
            <a:r>
              <a:rPr lang="fr-FR" dirty="0"/>
              <a:t>This </a:t>
            </a:r>
            <a:r>
              <a:rPr lang="fr-FR" dirty="0" err="1"/>
              <a:t>truly</a:t>
            </a:r>
            <a:r>
              <a:rPr lang="fr-FR" dirty="0"/>
              <a:t> </a:t>
            </a:r>
            <a:r>
              <a:rPr lang="fr-FR" dirty="0" err="1"/>
              <a:t>gives</a:t>
            </a:r>
            <a:r>
              <a:rPr lang="fr-FR" dirty="0"/>
              <a:t> us an </a:t>
            </a:r>
            <a:r>
              <a:rPr lang="fr-FR" dirty="0" err="1"/>
              <a:t>idea</a:t>
            </a:r>
            <a:r>
              <a:rPr lang="fr-FR" dirty="0"/>
              <a:t> of how </a:t>
            </a:r>
            <a:r>
              <a:rPr lang="fr-FR" dirty="0" err="1"/>
              <a:t>strong</a:t>
            </a:r>
            <a:r>
              <a:rPr lang="fr-FR" dirty="0"/>
              <a:t> the </a:t>
            </a:r>
            <a:r>
              <a:rPr lang="fr-FR" dirty="0" err="1"/>
              <a:t>internal</a:t>
            </a:r>
            <a:r>
              <a:rPr lang="fr-FR" dirty="0"/>
              <a:t> </a:t>
            </a:r>
            <a:r>
              <a:rPr lang="fr-FR" dirty="0" err="1"/>
              <a:t>heat</a:t>
            </a:r>
            <a:r>
              <a:rPr lang="fr-FR" dirty="0"/>
              <a:t> gains </a:t>
            </a:r>
            <a:r>
              <a:rPr lang="fr-FR" dirty="0" err="1"/>
              <a:t>caused</a:t>
            </a:r>
            <a:r>
              <a:rPr lang="fr-FR" dirty="0"/>
              <a:t> by people are in </a:t>
            </a:r>
            <a:r>
              <a:rPr lang="fr-FR" dirty="0" err="1"/>
              <a:t>this</a:t>
            </a:r>
            <a:r>
              <a:rPr lang="fr-FR" dirty="0"/>
              <a:t> application.</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37</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703DDA5C-41D2-3345-972A-F84ACF6DF447}"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376343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err="1"/>
              <a:t>Energy</a:t>
            </a:r>
            <a:r>
              <a:rPr lang="fr-FR" dirty="0"/>
              <a:t> </a:t>
            </a:r>
            <a:r>
              <a:rPr lang="fr-FR" dirty="0" err="1"/>
              <a:t>savings</a:t>
            </a:r>
            <a:r>
              <a:rPr lang="fr-FR" dirty="0"/>
              <a:t> are </a:t>
            </a:r>
            <a:r>
              <a:rPr lang="fr-FR" dirty="0" err="1"/>
              <a:t>next</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38</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A845CBDE-DCC9-704A-BCE7-5080E9543CF2}"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4133074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39</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DFDDF4AF-6F84-0F4D-AA9C-B979A068D2E5}"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806318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241D21AD-A97F-6944-8038-19AE0C152A49}"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569773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40</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16325F1C-2C74-2145-A2B9-65E9F314B155}"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685768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41</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EFC0215F-3734-8044-90DD-9BCC69249C2E}"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982241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4288ADD5-762C-E84B-A2BC-B02B68C4A40E}"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77863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DA59E77D-E99A-9543-BB7A-0C51F84F20E2}"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133192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6BFF5500-5A05-4347-A3A3-D88B25203243}"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520378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4BD479A5-38FA-6441-BE52-42365BE75986}"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560508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x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x_1 \\ x_2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i_L</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v_O</a:t>
            </a: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u = \delta</a:t>
            </a:r>
          </a:p>
          <a:p>
            <a:endParaRPr lang="fr-FR" dirty="0"/>
          </a:p>
          <a:p>
            <a:r>
              <a:rPr lang="en-GB" sz="1200" kern="1200" dirty="0">
                <a:solidFill>
                  <a:schemeClr val="tx1"/>
                </a:solidFill>
                <a:effectLst/>
                <a:latin typeface="Arial" panose="020B0604020202020204" pitchFamily="34" charset="0"/>
                <a:ea typeface="+mn-ea"/>
                <a:cs typeface="+mn-cs"/>
              </a:rPr>
              <a:t>&amp;\dot x_1 = -\frac{R_L}{L} x_1 - \frac{1}{L} x_2 + \frac{V_{IN}+V_D}{L} u - \frac{R_{ON}}{L} x_1u - \frac{V_D}{L} \\ </a:t>
            </a:r>
          </a:p>
          <a:p>
            <a:r>
              <a:rPr lang="en-GB" sz="1200" kern="1200" dirty="0">
                <a:solidFill>
                  <a:schemeClr val="tx1"/>
                </a:solidFill>
                <a:effectLst/>
                <a:latin typeface="Arial" panose="020B0604020202020204" pitchFamily="34" charset="0"/>
                <a:ea typeface="+mn-ea"/>
                <a:cs typeface="+mn-cs"/>
              </a:rPr>
              <a:t>&amp;\dot x_2 = -\frac{R_C R_O R_L C + R_O L}{(R_C+R_O)LC} x_1 - \frac{R_C R_O C + L}{(R_C+R_O)LC} x_2 + \frac{R_C R_O (V_{IN}+V_D)}{(R_C+R_O)L} u - \frac{R_C R_O R_{ON}}{(R_C + R_O)L} x_1u - \frac{R_C R_O V_D}{(R_C + R_O)L} \\ </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x_{1eq} = \frac{x_{2eq}}{R_O}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u_{</a:t>
            </a:r>
            <a:r>
              <a:rPr lang="en-GB" sz="1200" kern="1200" dirty="0" err="1">
                <a:solidFill>
                  <a:schemeClr val="tx1"/>
                </a:solidFill>
                <a:effectLst/>
                <a:latin typeface="Arial" panose="020B0604020202020204" pitchFamily="34" charset="0"/>
                <a:ea typeface="+mn-ea"/>
                <a:cs typeface="+mn-cs"/>
              </a:rPr>
              <a:t>eq</a:t>
            </a:r>
            <a:r>
              <a:rPr lang="en-GB" sz="1200" kern="1200" dirty="0">
                <a:solidFill>
                  <a:schemeClr val="tx1"/>
                </a:solidFill>
                <a:effectLst/>
                <a:latin typeface="Arial" panose="020B0604020202020204" pitchFamily="34" charset="0"/>
                <a:ea typeface="+mn-ea"/>
                <a:cs typeface="+mn-cs"/>
              </a:rPr>
              <a:t>} = \frac{R_O V_D + (R_L + R_O) x_{2eq}}{R_O(V_{IN}+V_D) - R_{ON}x_{2eq}}</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\dot x = A_{</a:t>
            </a:r>
            <a:r>
              <a:rPr lang="en-GB" sz="1200" kern="1200" dirty="0" err="1">
                <a:solidFill>
                  <a:schemeClr val="tx1"/>
                </a:solidFill>
                <a:effectLst/>
                <a:latin typeface="Arial" panose="020B0604020202020204" pitchFamily="34" charset="0"/>
                <a:ea typeface="+mn-ea"/>
                <a:cs typeface="+mn-cs"/>
              </a:rPr>
              <a:t>ct</a:t>
            </a:r>
            <a:r>
              <a:rPr lang="en-GB" sz="1200" kern="1200" dirty="0">
                <a:solidFill>
                  <a:schemeClr val="tx1"/>
                </a:solidFill>
                <a:effectLst/>
                <a:latin typeface="Arial" panose="020B0604020202020204" pitchFamily="34" charset="0"/>
                <a:ea typeface="+mn-ea"/>
                <a:cs typeface="+mn-cs"/>
              </a:rPr>
              <a:t>}x + B_{</a:t>
            </a:r>
            <a:r>
              <a:rPr lang="en-GB" sz="1200" kern="1200" dirty="0" err="1">
                <a:solidFill>
                  <a:schemeClr val="tx1"/>
                </a:solidFill>
                <a:effectLst/>
                <a:latin typeface="Arial" panose="020B0604020202020204" pitchFamily="34" charset="0"/>
                <a:ea typeface="+mn-ea"/>
                <a:cs typeface="+mn-cs"/>
              </a:rPr>
              <a:t>ct</a:t>
            </a:r>
            <a:r>
              <a:rPr lang="en-GB" sz="1200" kern="1200" dirty="0">
                <a:solidFill>
                  <a:schemeClr val="tx1"/>
                </a:solidFill>
                <a:effectLst/>
                <a:latin typeface="Arial" panose="020B0604020202020204" pitchFamily="34" charset="0"/>
                <a:ea typeface="+mn-ea"/>
                <a:cs typeface="+mn-cs"/>
              </a:rPr>
              <a:t>}u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A_{</a:t>
            </a:r>
            <a:r>
              <a:rPr lang="en-GB" sz="1200" kern="1200" dirty="0" err="1">
                <a:solidFill>
                  <a:schemeClr val="tx1"/>
                </a:solidFill>
                <a:effectLst/>
                <a:latin typeface="Arial" panose="020B0604020202020204" pitchFamily="34" charset="0"/>
                <a:ea typeface="+mn-ea"/>
                <a:cs typeface="+mn-cs"/>
              </a:rPr>
              <a:t>ct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-\frac{R_L + R_{ON} u_{</a:t>
            </a:r>
            <a:r>
              <a:rPr lang="en-GB" sz="1200" kern="1200" dirty="0" err="1">
                <a:solidFill>
                  <a:schemeClr val="tx1"/>
                </a:solidFill>
                <a:effectLst/>
                <a:latin typeface="Arial" panose="020B0604020202020204" pitchFamily="34" charset="0"/>
                <a:ea typeface="+mn-ea"/>
                <a:cs typeface="+mn-cs"/>
              </a:rPr>
              <a:t>eq</a:t>
            </a:r>
            <a:r>
              <a:rPr lang="en-GB" sz="1200" kern="1200" dirty="0">
                <a:solidFill>
                  <a:schemeClr val="tx1"/>
                </a:solidFill>
                <a:effectLst/>
                <a:latin typeface="Arial" panose="020B0604020202020204" pitchFamily="34" charset="0"/>
                <a:ea typeface="+mn-ea"/>
                <a:cs typeface="+mn-cs"/>
              </a:rPr>
              <a:t>}}{L} &amp; -\frac{1}{L}  \\[4pt] -\frac{R_C R_O (R_LC - R_{ON}Cu_{</a:t>
            </a:r>
            <a:r>
              <a:rPr lang="en-GB" sz="1200" kern="1200" dirty="0" err="1">
                <a:solidFill>
                  <a:schemeClr val="tx1"/>
                </a:solidFill>
                <a:effectLst/>
                <a:latin typeface="Arial" panose="020B0604020202020204" pitchFamily="34" charset="0"/>
                <a:ea typeface="+mn-ea"/>
                <a:cs typeface="+mn-cs"/>
              </a:rPr>
              <a:t>eq</a:t>
            </a:r>
            <a:r>
              <a:rPr lang="en-GB" sz="1200" kern="1200" dirty="0">
                <a:solidFill>
                  <a:schemeClr val="tx1"/>
                </a:solidFill>
                <a:effectLst/>
                <a:latin typeface="Arial" panose="020B0604020202020204" pitchFamily="34" charset="0"/>
                <a:ea typeface="+mn-ea"/>
                <a:cs typeface="+mn-cs"/>
              </a:rPr>
              <a:t>}+R_{O}L)}{(R_C+R_O)LC} &amp; -\frac{R_C R_O C + L}{(R_C+R_O) LC}\end{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B_{</a:t>
            </a:r>
            <a:r>
              <a:rPr lang="en-GB" sz="1200" kern="1200" dirty="0" err="1">
                <a:solidFill>
                  <a:schemeClr val="tx1"/>
                </a:solidFill>
                <a:effectLst/>
                <a:latin typeface="Arial" panose="020B0604020202020204" pitchFamily="34" charset="0"/>
                <a:ea typeface="+mn-ea"/>
                <a:cs typeface="+mn-cs"/>
              </a:rPr>
              <a:t>ct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\frac{V_{IN}+V_D-R_{ON}x_{1eq}}{L} \\[4pt] \frac{R_C R_O (V_{IN}+V_D-R_{ON}x_{1eq})}{(R_C+R_O)L}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D46DC473-F4F0-374A-B0FA-918B34C6F1CD}"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929577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47</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3001446E-CCBD-2F4E-AE46-FD4706AC6CFF}"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330481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48</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9E397C2-6428-184D-A09C-BCB72B80A123}"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4072898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49</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1FAA2B3C-8A51-D34A-83F0-DB9CB67C7D2E}"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42690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84404F5C-1899-9647-946C-CEC6ACB0973D}"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386120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50783-AAED-1941-8BCC-9F6140F0A6B1}" type="slidenum">
              <a:rPr lang="fr-FR" smtClean="0"/>
              <a:pPr/>
              <a:t>50</a:t>
            </a:fld>
            <a:endParaRPr lang="fr-FR"/>
          </a:p>
        </p:txBody>
      </p:sp>
    </p:spTree>
    <p:extLst>
      <p:ext uri="{BB962C8B-B14F-4D97-AF65-F5344CB8AC3E}">
        <p14:creationId xmlns:p14="http://schemas.microsoft.com/office/powerpoint/2010/main" val="4246997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50783-AAED-1941-8BCC-9F6140F0A6B1}" type="slidenum">
              <a:rPr lang="fr-FR" smtClean="0"/>
              <a:pPr/>
              <a:t>51</a:t>
            </a:fld>
            <a:endParaRPr lang="fr-FR"/>
          </a:p>
        </p:txBody>
      </p:sp>
    </p:spTree>
    <p:extLst>
      <p:ext uri="{BB962C8B-B14F-4D97-AF65-F5344CB8AC3E}">
        <p14:creationId xmlns:p14="http://schemas.microsoft.com/office/powerpoint/2010/main" val="32701325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50783-AAED-1941-8BCC-9F6140F0A6B1}" type="slidenum">
              <a:rPr lang="fr-FR" smtClean="0"/>
              <a:pPr/>
              <a:t>52</a:t>
            </a:fld>
            <a:endParaRPr lang="fr-FR"/>
          </a:p>
        </p:txBody>
      </p:sp>
    </p:spTree>
    <p:extLst>
      <p:ext uri="{BB962C8B-B14F-4D97-AF65-F5344CB8AC3E}">
        <p14:creationId xmlns:p14="http://schemas.microsoft.com/office/powerpoint/2010/main" val="18529453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50783-AAED-1941-8BCC-9F6140F0A6B1}" type="slidenum">
              <a:rPr lang="fr-FR" smtClean="0"/>
              <a:pPr/>
              <a:t>53</a:t>
            </a:fld>
            <a:endParaRPr lang="fr-FR"/>
          </a:p>
        </p:txBody>
      </p:sp>
    </p:spTree>
    <p:extLst>
      <p:ext uri="{BB962C8B-B14F-4D97-AF65-F5344CB8AC3E}">
        <p14:creationId xmlns:p14="http://schemas.microsoft.com/office/powerpoint/2010/main" val="18076646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E4ED546D-3311-3345-BCCF-1BF58F1E0DB4}"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4111349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8168EDA6-ADC5-A74D-A1EF-E3130B773326}"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639792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E3B8F7D-0C15-5740-BF3A-6845682DFB49}"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452903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57</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1F457A97-62A3-1546-9893-A3CB4B648633}"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136776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58</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CA876ADC-926B-7B4E-8B9A-FBD84C796C3C}"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5046480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59</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DDDBDB07-A159-5144-ADCD-C5CC1D645872}"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6220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65FA5FAE-369E-4640-AD6B-9204F96A420B}"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02532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7</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B3B25DEA-DA08-BA43-B3F9-84B396E4CB03}"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722610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8</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ABC24556-D765-B941-941A-1BF8D9BC02DD}"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808375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9</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182ACBF9-36FE-0C45-86DD-F7DD94DAA881}" type="datetime1">
              <a:rPr lang="de-CH" smtClean="0"/>
              <a:t>24.03.23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155517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Faculty">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en-GB" noProof="0"/>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en-GB" noProof="0"/>
              <a:t>Modifiez le style du titre</a:t>
            </a:r>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noProof="0"/>
              <a:t>Modifiez le style des sous-titres du masque</a:t>
            </a:r>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en-GB" noProof="0"/>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en-GB" noProof="0"/>
              <a:t>Modifier les styles du texte du masque</a:t>
            </a:r>
          </a:p>
        </p:txBody>
      </p:sp>
    </p:spTree>
    <p:extLst>
      <p:ext uri="{BB962C8B-B14F-4D97-AF65-F5344CB8AC3E}">
        <p14:creationId xmlns:p14="http://schemas.microsoft.com/office/powerpoint/2010/main" val="57788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26" userDrawn="1">
          <p15:clr>
            <a:srgbClr val="FBAE40"/>
          </p15:clr>
        </p15:guide>
        <p15:guide id="5" orient="horz" pos="123" userDrawn="1">
          <p15:clr>
            <a:srgbClr val="FBAE40"/>
          </p15:clr>
        </p15:guide>
        <p15:guide id="6" orient="horz" pos="3117" userDrawn="1">
          <p15:clr>
            <a:srgbClr val="FBAE40"/>
          </p15:clr>
        </p15:guide>
        <p15:guide id="7" pos="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Content_Image3">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dirty="0"/>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de-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a:xfrm>
            <a:off x="8588905" y="4906433"/>
            <a:ext cx="512762" cy="163552"/>
          </a:xfrm>
        </p:spPr>
        <p:txBody>
          <a:bodyPr/>
          <a:lstStyle>
            <a:lvl1pPr>
              <a:defRPr sz="1000" b="0">
                <a:latin typeface="Helvetica" pitchFamily="2" charset="0"/>
              </a:defRPr>
            </a:lvl1p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4049395" y="131032"/>
            <a:ext cx="3144520" cy="1072753"/>
          </a:xfrm>
        </p:spPr>
        <p:txBody>
          <a:bodyPr/>
          <a:lstStyle/>
          <a:p>
            <a:r>
              <a:rPr lang="fr-FR" dirty="0"/>
              <a:t>Modifiez le style du titre</a:t>
            </a:r>
          </a:p>
        </p:txBody>
      </p:sp>
    </p:spTree>
    <p:extLst>
      <p:ext uri="{BB962C8B-B14F-4D97-AF65-F5344CB8AC3E}">
        <p14:creationId xmlns:p14="http://schemas.microsoft.com/office/powerpoint/2010/main" val="253142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Content_Image4">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de-CH"/>
              <a:t>NAME EVENT / NAME PRESENTATION</a:t>
            </a:r>
            <a:endParaRPr lang="fr-FR" dirty="0"/>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3454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2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4875" y="1563688"/>
            <a:ext cx="3671466" cy="3263504"/>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4959772" y="1563688"/>
            <a:ext cx="3671466" cy="3263504"/>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r>
              <a:rPr lang="de-CH"/>
              <a:t>NAME EVENT / NAME PRESENTATION</a:t>
            </a:r>
            <a:endParaRPr lang="fr-FR" dirty="0"/>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77670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de-CH"/>
              <a:t>NAME EVENT / NAME PRESENTATION</a:t>
            </a:r>
            <a:endParaRPr lang="fr-FR" dirty="0"/>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07403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_Titl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8239125" cy="5143500"/>
          </a:xfrm>
        </p:spPr>
        <p:txBody>
          <a:bodyPr/>
          <a:lstStyle/>
          <a:p>
            <a:r>
              <a:rPr lang="fr-FR"/>
              <a:t>Cliquez sur l'icône pour ajouter une image</a:t>
            </a:r>
          </a:p>
        </p:txBody>
      </p:sp>
      <p:sp>
        <p:nvSpPr>
          <p:cNvPr id="2" name="Title 1"/>
          <p:cNvSpPr>
            <a:spLocks noGrp="1"/>
          </p:cNvSpPr>
          <p:nvPr>
            <p:ph type="title"/>
          </p:nvPr>
        </p:nvSpPr>
        <p:spPr>
          <a:xfrm>
            <a:off x="6405563" y="2571750"/>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de-CH"/>
              <a:t>NAME EVENT / NAME PRESENTATION</a:t>
            </a:r>
            <a:endParaRPr lang="fr-FR" dirty="0"/>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Speaker </a:t>
            </a:r>
            <a:endParaRPr lang="fr-FR" dirty="0"/>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4094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r>
              <a:rPr lang="de-CH"/>
              <a:t>NAME EVENT / NAME PRESENTATION</a:t>
            </a:r>
            <a:endParaRPr lang="fr-FR" dirty="0"/>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a:t>Speaker </a:t>
            </a:r>
            <a:endParaRPr lang="fr-FR" dirty="0"/>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20172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Content_ImageBelow">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3114674"/>
            <a:ext cx="8239125" cy="2028825"/>
          </a:xfrm>
        </p:spPr>
        <p:txBody>
          <a:bodyPr/>
          <a:lstStyle/>
          <a:p>
            <a:r>
              <a:rPr lang="fr-FR"/>
              <a:t>Cliquez sur l'icône pour ajouter une image</a:t>
            </a:r>
          </a:p>
        </p:txBody>
      </p:sp>
      <p:sp>
        <p:nvSpPr>
          <p:cNvPr id="4" name="Espace réservé du texte 3"/>
          <p:cNvSpPr>
            <a:spLocks noGrp="1"/>
          </p:cNvSpPr>
          <p:nvPr>
            <p:ph type="body" sz="quarter" idx="17"/>
          </p:nvPr>
        </p:nvSpPr>
        <p:spPr>
          <a:xfrm>
            <a:off x="904875" y="1563688"/>
            <a:ext cx="7646988" cy="1436687"/>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r>
              <a:rPr lang="de-CH"/>
              <a:t>NAME EVENT / NAME PRESENTATION</a:t>
            </a:r>
            <a:endParaRPr lang="fr-FR" dirty="0"/>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115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r>
              <a:rPr lang="de-CH"/>
              <a:t>NAME EVENT / NAME PRESENTATION</a:t>
            </a:r>
            <a:endParaRPr lang="fr-FR" dirty="0"/>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a:t>Speaker </a:t>
            </a:r>
            <a:endParaRPr lang="fr-FR" dirty="0"/>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89484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p:txBody>
      </p:sp>
      <p:sp>
        <p:nvSpPr>
          <p:cNvPr id="7" name="Espace réservé de la date 6">
            <a:extLst>
              <a:ext uri="{FF2B5EF4-FFF2-40B4-BE49-F238E27FC236}">
                <a16:creationId xmlns:a16="http://schemas.microsoft.com/office/drawing/2014/main" id="{20345C35-EDF5-5A47-A00F-DC6E044D698B}"/>
              </a:ext>
            </a:extLst>
          </p:cNvPr>
          <p:cNvSpPr>
            <a:spLocks noGrp="1"/>
          </p:cNvSpPr>
          <p:nvPr>
            <p:ph type="dt" sz="half" idx="10"/>
          </p:nvPr>
        </p:nvSpPr>
        <p:spPr/>
        <p:txBody>
          <a:bodyPr/>
          <a:lstStyle/>
          <a:p>
            <a:r>
              <a:rPr lang="de-CH"/>
              <a:t>NAME EVENT / NAME PRESENTATION</a:t>
            </a:r>
            <a:endParaRPr lang="fr-FR"/>
          </a:p>
        </p:txBody>
      </p:sp>
      <p:sp>
        <p:nvSpPr>
          <p:cNvPr id="8" name="Espace réservé du pied de page 7">
            <a:extLst>
              <a:ext uri="{FF2B5EF4-FFF2-40B4-BE49-F238E27FC236}">
                <a16:creationId xmlns:a16="http://schemas.microsoft.com/office/drawing/2014/main" id="{32B9D2D7-D6A4-5B43-938B-9FAE308191F9}"/>
              </a:ext>
            </a:extLst>
          </p:cNvPr>
          <p:cNvSpPr>
            <a:spLocks noGrp="1"/>
          </p:cNvSpPr>
          <p:nvPr>
            <p:ph type="ftr" sz="quarter" idx="11"/>
          </p:nvPr>
        </p:nvSpPr>
        <p:spPr/>
        <p:txBody>
          <a:bodyPr/>
          <a:lstStyle/>
          <a:p>
            <a:r>
              <a:rPr lang="fr-FR"/>
              <a:t>Speaker </a:t>
            </a:r>
          </a:p>
        </p:txBody>
      </p:sp>
      <p:sp>
        <p:nvSpPr>
          <p:cNvPr id="9" name="Espace réservé du numéro de diapositive 8">
            <a:extLst>
              <a:ext uri="{FF2B5EF4-FFF2-40B4-BE49-F238E27FC236}">
                <a16:creationId xmlns:a16="http://schemas.microsoft.com/office/drawing/2014/main" id="{ADA5E868-490F-5A4B-8F3A-A56E9F906DDF}"/>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671295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EPFL">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pic>
        <p:nvPicPr>
          <p:cNvPr id="8" name="Image 7">
            <a:extLst>
              <a:ext uri="{FF2B5EF4-FFF2-40B4-BE49-F238E27FC236}">
                <a16:creationId xmlns:a16="http://schemas.microsoft.com/office/drawing/2014/main" id="{05041849-939B-E04F-AABC-A900B2B4E3DF}"/>
              </a:ext>
            </a:extLst>
          </p:cNvPr>
          <p:cNvPicPr>
            <a:picLocks noChangeAspect="1"/>
          </p:cNvPicPr>
          <p:nvPr userDrawn="1"/>
        </p:nvPicPr>
        <p:blipFill>
          <a:blip r:embed="rId3"/>
          <a:stretch>
            <a:fillRect/>
          </a:stretch>
        </p:blipFill>
        <p:spPr>
          <a:xfrm>
            <a:off x="200025" y="4579268"/>
            <a:ext cx="561543" cy="367382"/>
          </a:xfrm>
          <a:prstGeom prst="rect">
            <a:avLst/>
          </a:prstGeom>
        </p:spPr>
      </p:pic>
      <p:sp>
        <p:nvSpPr>
          <p:cNvPr id="10" name="Rectangle 9">
            <a:extLst>
              <a:ext uri="{FF2B5EF4-FFF2-40B4-BE49-F238E27FC236}">
                <a16:creationId xmlns:a16="http://schemas.microsoft.com/office/drawing/2014/main" id="{82865CD0-FD83-AF44-9C32-763AAD652C05}"/>
              </a:ext>
            </a:extLst>
          </p:cNvPr>
          <p:cNvSpPr/>
          <p:nvPr userDrawn="1"/>
        </p:nvSpPr>
        <p:spPr>
          <a:xfrm rot="16200000">
            <a:off x="89679" y="4591427"/>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69356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ection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de-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9888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ection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de-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6817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ection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de-CH"/>
              <a:t>NAME EVENT / NAME PRESENTATION</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3222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ection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de-CH"/>
              <a:t>NAME EVENT / NAME PRESENTATION</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8659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de-CH"/>
              <a:t>NAME EVENT / NAME PRESENTATION</a:t>
            </a:r>
            <a:endParaRPr lang="fr-FR" dirty="0"/>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3696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Image1">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de-CH"/>
              <a:t>NAME EVENT / NAME PRESENTATION</a:t>
            </a:r>
            <a:endParaRPr lang="fr-FR" dirty="0"/>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Speaker </a:t>
            </a:r>
            <a:endParaRPr lang="fr-FR" dirty="0"/>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1431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ontent_Image2">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de-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904876" y="131032"/>
            <a:ext cx="3144520" cy="1072753"/>
          </a:xfrm>
        </p:spPr>
        <p:txBody>
          <a:bodyPr/>
          <a:lstStyle/>
          <a:p>
            <a:r>
              <a:rPr lang="fr-FR" dirty="0"/>
              <a:t>Modifiez le style du titre</a:t>
            </a:r>
          </a:p>
        </p:txBody>
      </p:sp>
    </p:spTree>
    <p:extLst>
      <p:ext uri="{BB962C8B-B14F-4D97-AF65-F5344CB8AC3E}">
        <p14:creationId xmlns:p14="http://schemas.microsoft.com/office/powerpoint/2010/main" val="169895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79552"/>
            <a:ext cx="3667125" cy="1072753"/>
          </a:xfrm>
          <a:prstGeom prst="rect">
            <a:avLst/>
          </a:prstGeom>
        </p:spPr>
        <p:txBody>
          <a:bodyPr vert="horz" lIns="180000" tIns="0" rIns="72000" bIns="46800" rtlCol="0" anchor="t">
            <a:normAutofit/>
          </a:bodyPr>
          <a:lstStyle/>
          <a:p>
            <a:r>
              <a:rPr lang="en-GB" noProof="0"/>
              <a:t>Modifiez le style du titre</a:t>
            </a:r>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en-GB" noProof="0"/>
              <a:t>Modifier les styles du texte du masque</a:t>
            </a:r>
          </a:p>
          <a:p>
            <a:pPr lvl="1"/>
            <a:r>
              <a:rPr lang="en-GB" noProof="0"/>
              <a:t>Deuxième niveau</a:t>
            </a:r>
          </a:p>
          <a:p>
            <a:pPr lvl="2"/>
            <a:r>
              <a:rPr lang="en-GB" noProof="0"/>
              <a:t>Troisième niveau
Quatrième niveau
Cinquième niveau</a:t>
            </a:r>
          </a:p>
        </p:txBody>
      </p:sp>
      <p:sp>
        <p:nvSpPr>
          <p:cNvPr id="4" name="Date Placeholder 3"/>
          <p:cNvSpPr>
            <a:spLocks noGrp="1"/>
          </p:cNvSpPr>
          <p:nvPr>
            <p:ph type="dt" sz="half" idx="2"/>
          </p:nvPr>
        </p:nvSpPr>
        <p:spPr>
          <a:xfrm rot="16200000">
            <a:off x="-1221413" y="2778452"/>
            <a:ext cx="3341052" cy="91152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de-CH" noProof="0"/>
              <a:t>NAME EVENT / NAME PRESENTATION</a:t>
            </a:r>
            <a:endParaRPr lang="en-GB" noProof="0"/>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en-GB" noProof="0"/>
              <a:t>Speaker </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en-GB" noProof="0" smtClean="0"/>
              <a:pPr/>
              <a:t>‹#›</a:t>
            </a:fld>
            <a:endParaRPr lang="en-GB" noProof="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20"/>
          <a:stretch>
            <a:fillRect/>
          </a:stretch>
        </p:blipFill>
        <p:spPr>
          <a:xfrm>
            <a:off x="130273" y="132334"/>
            <a:ext cx="653952" cy="283022"/>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430003"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3" r:id="rId3"/>
    <p:sldLayoutId id="2147483681" r:id="rId4"/>
    <p:sldLayoutId id="2147483673" r:id="rId5"/>
    <p:sldLayoutId id="2147483685" r:id="rId6"/>
    <p:sldLayoutId id="2147483662" r:id="rId7"/>
    <p:sldLayoutId id="2147483674" r:id="rId8"/>
    <p:sldLayoutId id="2147483675" r:id="rId9"/>
    <p:sldLayoutId id="2147483682" r:id="rId10"/>
    <p:sldLayoutId id="2147483676" r:id="rId11"/>
    <p:sldLayoutId id="2147483664" r:id="rId12"/>
    <p:sldLayoutId id="2147483666" r:id="rId13"/>
    <p:sldLayoutId id="2147483677" r:id="rId14"/>
    <p:sldLayoutId id="2147483678" r:id="rId15"/>
    <p:sldLayoutId id="2147483679" r:id="rId16"/>
    <p:sldLayoutId id="2147483667" r:id="rId17"/>
    <p:sldLayoutId id="214748368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7.emf"/><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16.emf"/><Relationship Id="rId2" Type="http://schemas.openxmlformats.org/officeDocument/2006/relationships/tags" Target="../tags/tag25.xml"/><Relationship Id="rId16" Type="http://schemas.openxmlformats.org/officeDocument/2006/relationships/image" Target="../media/image26.emf"/><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15.emf"/><Relationship Id="rId5" Type="http://schemas.openxmlformats.org/officeDocument/2006/relationships/tags" Target="../tags/tag28.xml"/><Relationship Id="rId15" Type="http://schemas.openxmlformats.org/officeDocument/2006/relationships/image" Target="../media/image25.emf"/><Relationship Id="rId10" Type="http://schemas.openxmlformats.org/officeDocument/2006/relationships/image" Target="../media/image22.emf"/><Relationship Id="rId4" Type="http://schemas.openxmlformats.org/officeDocument/2006/relationships/tags" Target="../tags/tag27.xml"/><Relationship Id="rId9" Type="http://schemas.openxmlformats.org/officeDocument/2006/relationships/notesSlide" Target="../notesSlides/notesSlide10.xml"/><Relationship Id="rId14" Type="http://schemas.openxmlformats.org/officeDocument/2006/relationships/image" Target="../media/image19.emf"/></Relationships>
</file>

<file path=ppt/slides/_rels/slide11.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3.emf"/><Relationship Id="rId3" Type="http://schemas.openxmlformats.org/officeDocument/2006/relationships/tags" Target="../tags/tag33.xml"/><Relationship Id="rId7" Type="http://schemas.openxmlformats.org/officeDocument/2006/relationships/image" Target="../media/image27.emf"/><Relationship Id="rId12" Type="http://schemas.openxmlformats.org/officeDocument/2006/relationships/image" Target="../media/image32.emf"/><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notesSlide" Target="../notesSlides/notesSlide11.xml"/><Relationship Id="rId11" Type="http://schemas.openxmlformats.org/officeDocument/2006/relationships/image" Target="../media/image31.emf"/><Relationship Id="rId5" Type="http://schemas.openxmlformats.org/officeDocument/2006/relationships/slideLayout" Target="../slideLayouts/slideLayout10.xml"/><Relationship Id="rId10" Type="http://schemas.openxmlformats.org/officeDocument/2006/relationships/image" Target="../media/image30.emf"/><Relationship Id="rId4" Type="http://schemas.openxmlformats.org/officeDocument/2006/relationships/tags" Target="../tags/tag34.xml"/><Relationship Id="rId9" Type="http://schemas.openxmlformats.org/officeDocument/2006/relationships/image" Target="../media/image29.emf"/></Relationships>
</file>

<file path=ppt/slides/_rels/slide1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37.xml"/><Relationship Id="rId7" Type="http://schemas.openxmlformats.org/officeDocument/2006/relationships/image" Target="../media/image35.e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4.emf"/><Relationship Id="rId5" Type="http://schemas.openxmlformats.org/officeDocument/2006/relationships/notesSlide" Target="../notesSlides/notesSlide12.xml"/><Relationship Id="rId4"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slides/_rels/slide14.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40.xml"/><Relationship Id="rId7" Type="http://schemas.openxmlformats.org/officeDocument/2006/relationships/notesSlide" Target="../notesSlides/notesSlide14.xml"/><Relationship Id="rId12" Type="http://schemas.openxmlformats.org/officeDocument/2006/relationships/image" Target="../media/image50.emf"/><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0.xml"/><Relationship Id="rId11" Type="http://schemas.openxmlformats.org/officeDocument/2006/relationships/image" Target="../media/image49.emf"/><Relationship Id="rId5" Type="http://schemas.openxmlformats.org/officeDocument/2006/relationships/tags" Target="../tags/tag42.xml"/><Relationship Id="rId10" Type="http://schemas.openxmlformats.org/officeDocument/2006/relationships/image" Target="../media/image48.emf"/><Relationship Id="rId4" Type="http://schemas.openxmlformats.org/officeDocument/2006/relationships/tags" Target="../tags/tag41.xml"/><Relationship Id="rId9" Type="http://schemas.openxmlformats.org/officeDocument/2006/relationships/image" Target="../media/image47.emf"/></Relationships>
</file>

<file path=ppt/slides/_rels/slide15.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45.xml"/><Relationship Id="rId7" Type="http://schemas.openxmlformats.org/officeDocument/2006/relationships/notesSlide" Target="../notesSlides/notesSlide15.xml"/><Relationship Id="rId12" Type="http://schemas.openxmlformats.org/officeDocument/2006/relationships/image" Target="../media/image50.emf"/><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0.xml"/><Relationship Id="rId11" Type="http://schemas.openxmlformats.org/officeDocument/2006/relationships/image" Target="../media/image49.emf"/><Relationship Id="rId5" Type="http://schemas.openxmlformats.org/officeDocument/2006/relationships/tags" Target="../tags/tag47.xml"/><Relationship Id="rId10" Type="http://schemas.openxmlformats.org/officeDocument/2006/relationships/image" Target="../media/image48.emf"/><Relationship Id="rId4" Type="http://schemas.openxmlformats.org/officeDocument/2006/relationships/tags" Target="../tags/tag46.xml"/><Relationship Id="rId9" Type="http://schemas.openxmlformats.org/officeDocument/2006/relationships/image" Target="../media/image47.emf"/></Relationships>
</file>

<file path=ppt/slides/_rels/slide1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52.emf"/></Relationships>
</file>

<file path=ppt/slides/_rels/slide1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54.emf"/></Relationships>
</file>

<file path=ppt/slides/_rels/slide18.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tags" Target="../tags/tag50.xml"/><Relationship Id="rId7" Type="http://schemas.openxmlformats.org/officeDocument/2006/relationships/notesSlide" Target="../notesSlides/notesSlide18.xml"/><Relationship Id="rId12" Type="http://schemas.openxmlformats.org/officeDocument/2006/relationships/image" Target="../media/image59.emf"/><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10.xml"/><Relationship Id="rId11" Type="http://schemas.openxmlformats.org/officeDocument/2006/relationships/image" Target="../media/image58.emf"/><Relationship Id="rId5" Type="http://schemas.openxmlformats.org/officeDocument/2006/relationships/tags" Target="../tags/tag52.xml"/><Relationship Id="rId10" Type="http://schemas.openxmlformats.org/officeDocument/2006/relationships/image" Target="../media/image57.emf"/><Relationship Id="rId4" Type="http://schemas.openxmlformats.org/officeDocument/2006/relationships/tags" Target="../tags/tag51.xml"/><Relationship Id="rId9" Type="http://schemas.openxmlformats.org/officeDocument/2006/relationships/image" Target="../media/image56.emf"/></Relationships>
</file>

<file path=ppt/slides/_rels/slide1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62.emf"/><Relationship Id="rId4" Type="http://schemas.openxmlformats.org/officeDocument/2006/relationships/image" Target="../media/image6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67.jpg"/></Relationships>
</file>

<file path=ppt/slides/_rels/slide2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70.emf"/><Relationship Id="rId4" Type="http://schemas.openxmlformats.org/officeDocument/2006/relationships/image" Target="../media/image69.jpg"/></Relationships>
</file>

<file path=ppt/slides/_rels/slide26.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81.jpg"/><Relationship Id="rId3" Type="http://schemas.openxmlformats.org/officeDocument/2006/relationships/image" Target="../media/image71.jpeg"/><Relationship Id="rId7" Type="http://schemas.openxmlformats.org/officeDocument/2006/relationships/image" Target="../media/image75.jpeg"/><Relationship Id="rId12" Type="http://schemas.openxmlformats.org/officeDocument/2006/relationships/image" Target="../media/image80.jpe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74.jpeg"/><Relationship Id="rId11" Type="http://schemas.openxmlformats.org/officeDocument/2006/relationships/image" Target="../media/image79.png"/><Relationship Id="rId5" Type="http://schemas.openxmlformats.org/officeDocument/2006/relationships/image" Target="../media/image73.jpe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84.emf"/><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87.emf"/><Relationship Id="rId4" Type="http://schemas.openxmlformats.org/officeDocument/2006/relationships/image" Target="../media/image86.emf"/></Relationships>
</file>

<file path=ppt/slides/_rels/slide2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90.emf"/><Relationship Id="rId4" Type="http://schemas.openxmlformats.org/officeDocument/2006/relationships/image" Target="../media/image8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93.emf"/><Relationship Id="rId4" Type="http://schemas.openxmlformats.org/officeDocument/2006/relationships/image" Target="../media/image92.emf"/></Relationships>
</file>

<file path=ppt/slides/_rels/slide31.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notesSlide" Target="../notesSlides/notesSlide31.xml"/><Relationship Id="rId7" Type="http://schemas.openxmlformats.org/officeDocument/2006/relationships/image" Target="../media/image97.emf"/><Relationship Id="rId2" Type="http://schemas.openxmlformats.org/officeDocument/2006/relationships/slideLayout" Target="../slideLayouts/slideLayout10.xml"/><Relationship Id="rId1" Type="http://schemas.openxmlformats.org/officeDocument/2006/relationships/tags" Target="../tags/tag55.xml"/><Relationship Id="rId6" Type="http://schemas.openxmlformats.org/officeDocument/2006/relationships/image" Target="../media/image96.emf"/><Relationship Id="rId5" Type="http://schemas.openxmlformats.org/officeDocument/2006/relationships/image" Target="../media/image95.emf"/><Relationship Id="rId10" Type="http://schemas.openxmlformats.org/officeDocument/2006/relationships/image" Target="../media/image100.jpg"/><Relationship Id="rId4" Type="http://schemas.openxmlformats.org/officeDocument/2006/relationships/image" Target="../media/image94.emf"/><Relationship Id="rId9" Type="http://schemas.openxmlformats.org/officeDocument/2006/relationships/image" Target="../media/image99.emf"/></Relationships>
</file>

<file path=ppt/slides/_rels/slide32.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emf"/><Relationship Id="rId7" Type="http://schemas.openxmlformats.org/officeDocument/2006/relationships/image" Target="../media/image105.emf"/><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104.emf"/><Relationship Id="rId5" Type="http://schemas.openxmlformats.org/officeDocument/2006/relationships/image" Target="../media/image103.emf"/><Relationship Id="rId10" Type="http://schemas.openxmlformats.org/officeDocument/2006/relationships/image" Target="../media/image108.emf"/><Relationship Id="rId4" Type="http://schemas.openxmlformats.org/officeDocument/2006/relationships/image" Target="../media/image102.emf"/><Relationship Id="rId9" Type="http://schemas.openxmlformats.org/officeDocument/2006/relationships/image" Target="../media/image107.emf"/></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110.emf"/></Relationships>
</file>

<file path=ppt/slides/_rels/slide3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117.emf"/></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13" Type="http://schemas.openxmlformats.org/officeDocument/2006/relationships/image" Target="../media/image122.emf"/><Relationship Id="rId3" Type="http://schemas.openxmlformats.org/officeDocument/2006/relationships/tags" Target="../tags/tag58.xml"/><Relationship Id="rId7" Type="http://schemas.openxmlformats.org/officeDocument/2006/relationships/slideLayout" Target="../slideLayouts/slideLayout10.xml"/><Relationship Id="rId12" Type="http://schemas.openxmlformats.org/officeDocument/2006/relationships/image" Target="../media/image121.emf"/><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120.emf"/><Relationship Id="rId5" Type="http://schemas.openxmlformats.org/officeDocument/2006/relationships/tags" Target="../tags/tag60.xml"/><Relationship Id="rId10" Type="http://schemas.openxmlformats.org/officeDocument/2006/relationships/image" Target="../media/image119.emf"/><Relationship Id="rId4" Type="http://schemas.openxmlformats.org/officeDocument/2006/relationships/tags" Target="../tags/tag59.xml"/><Relationship Id="rId9" Type="http://schemas.openxmlformats.org/officeDocument/2006/relationships/image" Target="../media/image118.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62.xml"/><Relationship Id="rId5" Type="http://schemas.openxmlformats.org/officeDocument/2006/relationships/image" Target="../media/image124.png"/><Relationship Id="rId4" Type="http://schemas.openxmlformats.org/officeDocument/2006/relationships/image" Target="../media/image123.emf"/></Relationships>
</file>

<file path=ppt/slides/_rels/slide44.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127.png"/><Relationship Id="rId4" Type="http://schemas.openxmlformats.org/officeDocument/2006/relationships/image" Target="../media/image126.jpeg"/></Relationships>
</file>

<file path=ppt/slides/_rels/slide45.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29.emf"/><Relationship Id="rId7" Type="http://schemas.openxmlformats.org/officeDocument/2006/relationships/image" Target="../media/image133.emf"/><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132.emf"/><Relationship Id="rId11" Type="http://schemas.openxmlformats.org/officeDocument/2006/relationships/image" Target="../media/image137.emf"/><Relationship Id="rId5" Type="http://schemas.openxmlformats.org/officeDocument/2006/relationships/image" Target="../media/image131.emf"/><Relationship Id="rId10" Type="http://schemas.openxmlformats.org/officeDocument/2006/relationships/image" Target="../media/image136.emf"/><Relationship Id="rId4" Type="http://schemas.openxmlformats.org/officeDocument/2006/relationships/image" Target="../media/image130.emf"/><Relationship Id="rId9" Type="http://schemas.openxmlformats.org/officeDocument/2006/relationships/image" Target="../media/image135.emf"/></Relationships>
</file>

<file path=ppt/slides/_rels/slide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39.gif"/></Relationships>
</file>

<file path=ppt/slides/_rels/slide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140.png"/></Relationships>
</file>

<file path=ppt/slides/_rels/slide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142.png"/></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xml"/><Relationship Id="rId7" Type="http://schemas.openxmlformats.org/officeDocument/2006/relationships/image" Target="../media/image9.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5.xml"/><Relationship Id="rId5" Type="http://schemas.openxmlformats.org/officeDocument/2006/relationships/slideLayout" Target="../slideLayouts/slideLayout10.xml"/><Relationship Id="rId10" Type="http://schemas.openxmlformats.org/officeDocument/2006/relationships/image" Target="../media/image12.emf"/><Relationship Id="rId4" Type="http://schemas.openxmlformats.org/officeDocument/2006/relationships/tags" Target="../tags/tag4.xml"/><Relationship Id="rId9" Type="http://schemas.openxmlformats.org/officeDocument/2006/relationships/image" Target="../media/image11.emf"/></Relationships>
</file>

<file path=ppt/slides/_rels/slide50.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58.xml"/><Relationship Id="rId1" Type="http://schemas.openxmlformats.org/officeDocument/2006/relationships/slideLayout" Target="../slideLayouts/slideLayout10.xml"/><Relationship Id="rId5" Type="http://schemas.openxmlformats.org/officeDocument/2006/relationships/image" Target="../media/image149.jpeg"/><Relationship Id="rId4" Type="http://schemas.openxmlformats.org/officeDocument/2006/relationships/image" Target="../media/image148.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18.emf"/><Relationship Id="rId3" Type="http://schemas.openxmlformats.org/officeDocument/2006/relationships/tags" Target="../tags/tag7.xml"/><Relationship Id="rId7" Type="http://schemas.openxmlformats.org/officeDocument/2006/relationships/slideLayout" Target="../slideLayouts/slideLayout10.xml"/><Relationship Id="rId12" Type="http://schemas.openxmlformats.org/officeDocument/2006/relationships/image" Target="../media/image17.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6.emf"/><Relationship Id="rId5" Type="http://schemas.openxmlformats.org/officeDocument/2006/relationships/tags" Target="../tags/tag9.xml"/><Relationship Id="rId10" Type="http://schemas.openxmlformats.org/officeDocument/2006/relationships/image" Target="../media/image15.emf"/><Relationship Id="rId4" Type="http://schemas.openxmlformats.org/officeDocument/2006/relationships/tags" Target="../tags/tag8.xml"/><Relationship Id="rId9" Type="http://schemas.openxmlformats.org/officeDocument/2006/relationships/image" Target="../media/image14.emf"/><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21.emf"/><Relationship Id="rId3" Type="http://schemas.openxmlformats.org/officeDocument/2006/relationships/tags" Target="../tags/tag13.xml"/><Relationship Id="rId7" Type="http://schemas.openxmlformats.org/officeDocument/2006/relationships/slideLayout" Target="../slideLayouts/slideLayout10.xml"/><Relationship Id="rId12" Type="http://schemas.openxmlformats.org/officeDocument/2006/relationships/image" Target="../media/image17.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6.emf"/><Relationship Id="rId5" Type="http://schemas.openxmlformats.org/officeDocument/2006/relationships/tags" Target="../tags/tag15.xml"/><Relationship Id="rId10" Type="http://schemas.openxmlformats.org/officeDocument/2006/relationships/image" Target="../media/image15.emf"/><Relationship Id="rId4" Type="http://schemas.openxmlformats.org/officeDocument/2006/relationships/tags" Target="../tags/tag14.xml"/><Relationship Id="rId9" Type="http://schemas.openxmlformats.org/officeDocument/2006/relationships/image" Target="../media/image20.emf"/><Relationship Id="rId14" Type="http://schemas.openxmlformats.org/officeDocument/2006/relationships/image" Target="../media/image19.emf"/></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7.emf"/><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16.emf"/><Relationship Id="rId2" Type="http://schemas.openxmlformats.org/officeDocument/2006/relationships/tags" Target="../tags/tag18.xml"/><Relationship Id="rId16" Type="http://schemas.openxmlformats.org/officeDocument/2006/relationships/image" Target="../media/image24.emf"/><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15.emf"/><Relationship Id="rId5" Type="http://schemas.openxmlformats.org/officeDocument/2006/relationships/tags" Target="../tags/tag21.xml"/><Relationship Id="rId15" Type="http://schemas.openxmlformats.org/officeDocument/2006/relationships/image" Target="../media/image23.emf"/><Relationship Id="rId10" Type="http://schemas.openxmlformats.org/officeDocument/2006/relationships/image" Target="../media/image22.emf"/><Relationship Id="rId4" Type="http://schemas.openxmlformats.org/officeDocument/2006/relationships/tags" Target="../tags/tag20.xml"/><Relationship Id="rId9" Type="http://schemas.openxmlformats.org/officeDocument/2006/relationships/notesSlide" Target="../notesSlides/notesSlide9.xml"/><Relationship Id="rId1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E960A335-C256-A843-B598-1911C29BAB69}"/>
              </a:ext>
            </a:extLst>
          </p:cNvPr>
          <p:cNvPicPr>
            <a:picLocks noGrp="1" noChangeAspect="1"/>
          </p:cNvPicPr>
          <p:nvPr>
            <p:ph type="pic" sz="quarter" idx="10"/>
          </p:nvPr>
        </p:nvPicPr>
        <p:blipFill>
          <a:blip r:embed="rId3"/>
          <a:srcRect t="7675" b="7675"/>
          <a:stretch>
            <a:fillRect/>
          </a:stretch>
        </p:blipFill>
        <p:spPr/>
      </p:pic>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a:xfrm>
            <a:off x="3563257" y="450128"/>
            <a:ext cx="5580743" cy="928729"/>
          </a:xfrm>
        </p:spPr>
        <p:txBody>
          <a:bodyPr anchor="ctr">
            <a:noAutofit/>
          </a:bodyPr>
          <a:lstStyle/>
          <a:p>
            <a:r>
              <a:rPr lang="en-GB" sz="2200" dirty="0"/>
              <a:t>Machine Learning Methods for Robust Uncertainty Quantification and Controller Approximation</a:t>
            </a:r>
            <a:endParaRPr lang="fr-FR" sz="2200" dirty="0"/>
          </a:p>
        </p:txBody>
      </p:sp>
      <p:sp>
        <p:nvSpPr>
          <p:cNvPr id="10"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3563257" y="1378857"/>
            <a:ext cx="5580743" cy="265113"/>
          </a:xfrm>
        </p:spPr>
        <p:txBody>
          <a:bodyPr lIns="90000">
            <a:normAutofit/>
          </a:bodyPr>
          <a:lstStyle/>
          <a:p>
            <a:r>
              <a:rPr lang="fr-FR" dirty="0">
                <a:latin typeface="Helvetica" pitchFamily="2" charset="0"/>
              </a:rPr>
              <a:t>Emilio </a:t>
            </a:r>
            <a:r>
              <a:rPr lang="fr-FR" dirty="0" err="1">
                <a:latin typeface="Helvetica" pitchFamily="2" charset="0"/>
              </a:rPr>
              <a:t>Tanowe</a:t>
            </a:r>
            <a:r>
              <a:rPr lang="fr-FR" dirty="0">
                <a:latin typeface="Helvetica" pitchFamily="2" charset="0"/>
              </a:rPr>
              <a:t> </a:t>
            </a:r>
            <a:r>
              <a:rPr lang="fr-FR" dirty="0" err="1">
                <a:latin typeface="Helvetica" pitchFamily="2" charset="0"/>
              </a:rPr>
              <a:t>Maddalena’s</a:t>
            </a:r>
            <a:r>
              <a:rPr lang="fr-FR" dirty="0">
                <a:latin typeface="Helvetica" pitchFamily="2" charset="0"/>
              </a:rPr>
              <a:t> </a:t>
            </a:r>
            <a:r>
              <a:rPr lang="fr-FR" dirty="0" err="1">
                <a:latin typeface="Helvetica" pitchFamily="2" charset="0"/>
              </a:rPr>
              <a:t>Ph.D</a:t>
            </a:r>
            <a:r>
              <a:rPr lang="fr-FR" dirty="0">
                <a:latin typeface="Helvetica" pitchFamily="2" charset="0"/>
              </a:rPr>
              <a:t>. exam</a:t>
            </a:r>
          </a:p>
        </p:txBody>
      </p:sp>
      <p:sp>
        <p:nvSpPr>
          <p:cNvPr id="3" name="Espace réservé du texte 2">
            <a:extLst>
              <a:ext uri="{FF2B5EF4-FFF2-40B4-BE49-F238E27FC236}">
                <a16:creationId xmlns:a16="http://schemas.microsoft.com/office/drawing/2014/main" id="{2AF0A55C-66AB-F046-AA02-AFC919A1C191}"/>
              </a:ext>
            </a:extLst>
          </p:cNvPr>
          <p:cNvSpPr>
            <a:spLocks noGrp="1"/>
          </p:cNvSpPr>
          <p:nvPr>
            <p:ph type="body" sz="quarter" idx="11"/>
          </p:nvPr>
        </p:nvSpPr>
        <p:spPr>
          <a:xfrm>
            <a:off x="7976981" y="4683125"/>
            <a:ext cx="1167019" cy="265113"/>
          </a:xfrm>
        </p:spPr>
        <p:txBody>
          <a:bodyPr/>
          <a:lstStyle/>
          <a:p>
            <a:r>
              <a:rPr lang="fr-FR" sz="1200" dirty="0">
                <a:latin typeface="Helvetica" pitchFamily="2" charset="0"/>
              </a:rPr>
              <a:t>23.03.2023</a:t>
            </a:r>
          </a:p>
        </p:txBody>
      </p:sp>
    </p:spTree>
    <p:extLst>
      <p:ext uri="{BB962C8B-B14F-4D97-AF65-F5344CB8AC3E}">
        <p14:creationId xmlns:p14="http://schemas.microsoft.com/office/powerpoint/2010/main" val="2130171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C918C17-E6BB-AF4F-8C5E-E7982F18B87A}"/>
              </a:ext>
            </a:extLst>
          </p:cNvPr>
          <p:cNvSpPr/>
          <p:nvPr/>
        </p:nvSpPr>
        <p:spPr>
          <a:xfrm>
            <a:off x="415669" y="2224216"/>
            <a:ext cx="8312662" cy="2392268"/>
          </a:xfrm>
          <a:prstGeom prst="rect">
            <a:avLst/>
          </a:prstGeom>
          <a:solidFill>
            <a:schemeClr val="accent1">
              <a:alpha val="147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Results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Model-free uncertainty bounds in a kernelized setting</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29" name="Picture 28" descr="\documentclass{article}&#10;\usepackage{amsmath}&#10;\usepackage{amsfonts}&#10;&#10;\usepackage[a4paper, total={5.5in, 8in}]{geometry}&#10;&#10;\pagestyle{empty}&#10;&#10;\newcommand{\rknorm}[1]{\left\| #1 \right\|_\mathcal{H}}&#10;\newcommand{\rknner}[2]{\langle #1, #2 \rangle_\mathcal{H}}&#10;&#10;\begin{document}&#10;&#10;\noindent $$\{(x_i,y_i)\}_{i=1}^d$$&#10;\end{document}" title="IguanaTex Bitmap Display">
            <a:extLst>
              <a:ext uri="{FF2B5EF4-FFF2-40B4-BE49-F238E27FC236}">
                <a16:creationId xmlns:a16="http://schemas.microsoft.com/office/drawing/2014/main" id="{3C8211F3-20F4-8E41-8249-F9A8A34C23B6}"/>
              </a:ext>
            </a:extLst>
          </p:cNvPr>
          <p:cNvPicPr>
            <a:picLocks noChangeAspect="1"/>
          </p:cNvPicPr>
          <p:nvPr>
            <p:custDataLst>
              <p:tags r:id="rId1"/>
            </p:custDataLst>
          </p:nvPr>
        </p:nvPicPr>
        <p:blipFill>
          <a:blip r:embed="rId10"/>
          <a:stretch>
            <a:fillRect/>
          </a:stretch>
        </p:blipFill>
        <p:spPr>
          <a:xfrm>
            <a:off x="499694" y="1461874"/>
            <a:ext cx="1036320" cy="243840"/>
          </a:xfrm>
          <a:prstGeom prst="rect">
            <a:avLst/>
          </a:prstGeom>
        </p:spPr>
      </p:pic>
      <p:pic>
        <p:nvPicPr>
          <p:cNvPr id="24" name="Picture 23" descr="\documentclass{article}&#10;\usepackage{amsmath}&#10;\usepackage{amsfonts}&#10;&#10;\usepackage[a4paper, total={5.5in, 8in}]{geometry}&#10;&#10;\pagestyle{empty}&#10;&#10;\newcommand{\rknorm}[1]{\left\| #1 \right\|_\mathcal{H}}&#10;\newcommand{\rknner}[2]{\langle #1, #2 \rangle_\mathcal{H}}&#10;&#10;\begin{document}&#10;&#10;\noindent $$y_i = f^\star(x_i) + \delta_i$$&#10;\end{document}" title="IguanaTex Bitmap Display">
            <a:extLst>
              <a:ext uri="{FF2B5EF4-FFF2-40B4-BE49-F238E27FC236}">
                <a16:creationId xmlns:a16="http://schemas.microsoft.com/office/drawing/2014/main" id="{374E7823-3246-0547-9A52-AA77639D75EB}"/>
              </a:ext>
            </a:extLst>
          </p:cNvPr>
          <p:cNvPicPr>
            <a:picLocks noChangeAspect="1"/>
          </p:cNvPicPr>
          <p:nvPr>
            <p:custDataLst>
              <p:tags r:id="rId2"/>
            </p:custDataLst>
          </p:nvPr>
        </p:nvPicPr>
        <p:blipFill>
          <a:blip r:embed="rId11"/>
          <a:stretch>
            <a:fillRect/>
          </a:stretch>
        </p:blipFill>
        <p:spPr>
          <a:xfrm>
            <a:off x="499694" y="1757017"/>
            <a:ext cx="1381760" cy="203200"/>
          </a:xfrm>
          <a:prstGeom prst="rect">
            <a:avLst/>
          </a:prstGeom>
        </p:spPr>
      </p:pic>
      <p:pic>
        <p:nvPicPr>
          <p:cNvPr id="17" name="Picture 16" descr="\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title="IguanaTex Bitmap Display">
            <a:extLst>
              <a:ext uri="{FF2B5EF4-FFF2-40B4-BE49-F238E27FC236}">
                <a16:creationId xmlns:a16="http://schemas.microsoft.com/office/drawing/2014/main" id="{97D02AC8-6B80-F746-BF6B-0D3865E50B9E}"/>
              </a:ext>
            </a:extLst>
          </p:cNvPr>
          <p:cNvPicPr>
            <a:picLocks noChangeAspect="1"/>
          </p:cNvPicPr>
          <p:nvPr>
            <p:custDataLst>
              <p:tags r:id="rId3"/>
            </p:custDataLst>
          </p:nvPr>
        </p:nvPicPr>
        <p:blipFill>
          <a:blip r:embed="rId12"/>
          <a:stretch>
            <a:fillRect/>
          </a:stretch>
        </p:blipFill>
        <p:spPr>
          <a:xfrm>
            <a:off x="2204120" y="1461874"/>
            <a:ext cx="1483360" cy="182880"/>
          </a:xfrm>
          <a:prstGeom prst="rect">
            <a:avLst/>
          </a:prstGeom>
        </p:spPr>
      </p:pic>
      <p:pic>
        <p:nvPicPr>
          <p:cNvPr id="22" name="Picture 21" descr="\documentclass{article}&#10;\usepackage{amsmath}&#10;\usepackage{amsfonts}&#10;&#10;\usepackage[a4paper, total={5.5in, 8in}]{geometry}&#10;&#10;\pagestyle{empty}&#10;&#10;\newcommand{\rknorm}[1]{\left\| #1 \right\|_\mathcal{H}}&#10;\newcommand{\rknner}[2]{\langle #1, #2 \rangle_\mathcal{H}}&#10;&#10;\begin{document}&#10;&#10;\noindent $$|\delta_i| \leq \bar\delta$$&#10;\end{document}" title="IguanaTex Bitmap Display">
            <a:extLst>
              <a:ext uri="{FF2B5EF4-FFF2-40B4-BE49-F238E27FC236}">
                <a16:creationId xmlns:a16="http://schemas.microsoft.com/office/drawing/2014/main" id="{FC25D025-73A7-F04E-90B8-8EBF0AE9D279}"/>
              </a:ext>
            </a:extLst>
          </p:cNvPr>
          <p:cNvPicPr>
            <a:picLocks noChangeAspect="1"/>
          </p:cNvPicPr>
          <p:nvPr>
            <p:custDataLst>
              <p:tags r:id="rId4"/>
            </p:custDataLst>
          </p:nvPr>
        </p:nvPicPr>
        <p:blipFill>
          <a:blip r:embed="rId13"/>
          <a:stretch>
            <a:fillRect/>
          </a:stretch>
        </p:blipFill>
        <p:spPr>
          <a:xfrm>
            <a:off x="2204120" y="1730596"/>
            <a:ext cx="609600" cy="223520"/>
          </a:xfrm>
          <a:prstGeom prst="rect">
            <a:avLst/>
          </a:prstGeom>
        </p:spPr>
      </p:pic>
      <p:pic>
        <p:nvPicPr>
          <p:cNvPr id="46" name="Picture 45" descr="\documentclass{article}&#10;\usepackage{amsmath}&#10;\usepackage{amsfonts}&#10;&#10;\usepackage[a4paper, total={5.5in, 8in}]{geometry}&#10;&#10;\pagestyle{empty}&#10;&#10;\newcommand{\rknorm}[1]{\left\| #1 \right\|_\mathcal{H}}&#10;\newcommand{\rknner}[2]{\langle #1, #2 \rangle_\mathcal{H}}&#10;&#10;\begin{document}&#10;&#10;\noindent \textbf{The measurement model}&#10;\end{document}" title="IguanaTex Bitmap Display">
            <a:extLst>
              <a:ext uri="{FF2B5EF4-FFF2-40B4-BE49-F238E27FC236}">
                <a16:creationId xmlns:a16="http://schemas.microsoft.com/office/drawing/2014/main" id="{D100ACF9-D94C-AC41-ACC3-BA2E0C4BB097}"/>
              </a:ext>
            </a:extLst>
          </p:cNvPr>
          <p:cNvPicPr>
            <a:picLocks noChangeAspect="1"/>
          </p:cNvPicPr>
          <p:nvPr>
            <p:custDataLst>
              <p:tags r:id="rId5"/>
            </p:custDataLst>
          </p:nvPr>
        </p:nvPicPr>
        <p:blipFill>
          <a:blip r:embed="rId14"/>
          <a:stretch>
            <a:fillRect/>
          </a:stretch>
        </p:blipFill>
        <p:spPr>
          <a:xfrm>
            <a:off x="499694" y="1178563"/>
            <a:ext cx="2519680" cy="142240"/>
          </a:xfrm>
          <a:prstGeom prst="rect">
            <a:avLst/>
          </a:prstGeom>
        </p:spPr>
      </p:pic>
      <p:pic>
        <p:nvPicPr>
          <p:cNvPr id="4" name="Picture 3"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an $\text{G}(x) = \inf_{f \, \in \mathcal{H}} \, \{ f(x) : \rknorm{f} \leq \Gamma, \infnorm{f_X - y} \leq \bar \delta \}  \nonumber$ be computed?&#10;&#10;\end{document}" title="IguanaTex Bitmap Display">
            <a:extLst>
              <a:ext uri="{FF2B5EF4-FFF2-40B4-BE49-F238E27FC236}">
                <a16:creationId xmlns:a16="http://schemas.microsoft.com/office/drawing/2014/main" id="{B97A6115-40D2-C047-8F6E-5096B1909035}"/>
              </a:ext>
            </a:extLst>
          </p:cNvPr>
          <p:cNvPicPr>
            <a:picLocks noChangeAspect="1"/>
          </p:cNvPicPr>
          <p:nvPr>
            <p:custDataLst>
              <p:tags r:id="rId6"/>
            </p:custDataLst>
          </p:nvPr>
        </p:nvPicPr>
        <p:blipFill>
          <a:blip r:embed="rId15"/>
          <a:stretch>
            <a:fillRect/>
          </a:stretch>
        </p:blipFill>
        <p:spPr>
          <a:xfrm>
            <a:off x="499694" y="2326754"/>
            <a:ext cx="6156960" cy="243840"/>
          </a:xfrm>
          <a:prstGeom prst="rect">
            <a:avLst/>
          </a:prstGeom>
        </p:spPr>
      </p:pic>
      <p:pic>
        <p:nvPicPr>
          <p:cNvPr id="6" name="Picture 5"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extbf{(Finite-dimensional equivalence)} G($x$) = B($x$), where&#10;&#9;\begin{align}&#10;&#9;{\normalfont \text{B}(x)} \; = \min_{c \in \mathbb{R}^d, c_x \in \mathbb{R}}&amp;  \quad c_x  \nonumber \\ &#10;&#9;\text{\normalfont subj. to}&amp; \ \; &#10;&#9;\begin{bmatrix}&#10;&#9;&#9;c \\&#10;&#9;&#9;c_x&#10;&#9;\end{bmatrix}^\top &#10;&#9;\begin{bmatrix}&#10;&#9;&#9;K_{XX} &amp; K_{Xx} \\&#10;&#9;&#9;K_{xX} &amp; k(x,x)&#10;&#9;\end{bmatrix}^{-1} &#10;&#9;\begin{bmatrix}&#10;&#9;&#9;c \\&#10;&#9;&#9;c_x&#10;&#9;\end{bmatrix} \leq \Gamma^2  \nonumber \\&#10;&#9;&amp; \ \; \; \infnorm{ c - y} \leq \bar\delta \nonumber&#10;&#9;&#9;\end{align}&#10;\end{document}" title="IguanaTex Bitmap Display">
            <a:extLst>
              <a:ext uri="{FF2B5EF4-FFF2-40B4-BE49-F238E27FC236}">
                <a16:creationId xmlns:a16="http://schemas.microsoft.com/office/drawing/2014/main" id="{787037A1-A31C-4E49-845A-2740AB93DD95}"/>
              </a:ext>
            </a:extLst>
          </p:cNvPr>
          <p:cNvPicPr>
            <a:picLocks noChangeAspect="1"/>
          </p:cNvPicPr>
          <p:nvPr>
            <p:custDataLst>
              <p:tags r:id="rId7"/>
            </p:custDataLst>
          </p:nvPr>
        </p:nvPicPr>
        <p:blipFill>
          <a:blip r:embed="rId16"/>
          <a:stretch>
            <a:fillRect/>
          </a:stretch>
        </p:blipFill>
        <p:spPr>
          <a:xfrm>
            <a:off x="499694" y="2740099"/>
            <a:ext cx="6482080" cy="1727200"/>
          </a:xfrm>
          <a:prstGeom prst="rect">
            <a:avLst/>
          </a:prstGeom>
        </p:spPr>
      </p:pic>
      <p:sp>
        <p:nvSpPr>
          <p:cNvPr id="3" name="Slide Number Placeholder 2">
            <a:extLst>
              <a:ext uri="{FF2B5EF4-FFF2-40B4-BE49-F238E27FC236}">
                <a16:creationId xmlns:a16="http://schemas.microsoft.com/office/drawing/2014/main" id="{8504E564-4CF4-6246-992A-90860913094B}"/>
              </a:ext>
            </a:extLst>
          </p:cNvPr>
          <p:cNvSpPr>
            <a:spLocks noGrp="1"/>
          </p:cNvSpPr>
          <p:nvPr>
            <p:ph type="sldNum" sz="quarter" idx="16"/>
          </p:nvPr>
        </p:nvSpPr>
        <p:spPr/>
        <p:txBody>
          <a:bodyPr/>
          <a:lstStyle/>
          <a:p>
            <a:fld id="{E1E1CD7C-2161-7D43-862E-CE4C333CD873}" type="slidenum">
              <a:rPr lang="fr-FR" smtClean="0"/>
              <a:pPr/>
              <a:t>10</a:t>
            </a:fld>
            <a:endParaRPr lang="fr-FR" dirty="0"/>
          </a:p>
        </p:txBody>
      </p:sp>
    </p:spTree>
    <p:extLst>
      <p:ext uri="{BB962C8B-B14F-4D97-AF65-F5344CB8AC3E}">
        <p14:creationId xmlns:p14="http://schemas.microsoft.com/office/powerpoint/2010/main" val="3134296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sp>
        <p:nvSpPr>
          <p:cNvPr id="12" name="TextBox 11">
            <a:extLst>
              <a:ext uri="{FF2B5EF4-FFF2-40B4-BE49-F238E27FC236}">
                <a16:creationId xmlns:a16="http://schemas.microsoft.com/office/drawing/2014/main" id="{99EE5D47-75D4-AD4D-BD93-2B13C10B4773}"/>
              </a:ext>
            </a:extLst>
          </p:cNvPr>
          <p:cNvSpPr txBox="1"/>
          <p:nvPr/>
        </p:nvSpPr>
        <p:spPr>
          <a:xfrm>
            <a:off x="2950098" y="848776"/>
            <a:ext cx="3243799" cy="276999"/>
          </a:xfrm>
          <a:prstGeom prst="rect">
            <a:avLst/>
          </a:prstGeom>
          <a:solidFill>
            <a:schemeClr val="bg1">
              <a:lumMod val="95000"/>
            </a:schemeClr>
          </a:solidFill>
        </p:spPr>
        <p:txBody>
          <a:bodyPr wrap="square" anchor="ctr">
            <a:spAutoFit/>
          </a:bodyPr>
          <a:lstStyle/>
          <a:p>
            <a:pPr algn="ctr">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 simple function approximation problem</a:t>
            </a:r>
          </a:p>
        </p:txBody>
      </p:sp>
      <p:pic>
        <p:nvPicPr>
          <p:cNvPr id="5" name="Picture 4">
            <a:extLst>
              <a:ext uri="{FF2B5EF4-FFF2-40B4-BE49-F238E27FC236}">
                <a16:creationId xmlns:a16="http://schemas.microsoft.com/office/drawing/2014/main" id="{F6569720-FC1E-0B4F-9A7B-38C24257672B}"/>
              </a:ext>
            </a:extLst>
          </p:cNvPr>
          <p:cNvPicPr>
            <a:picLocks noChangeAspect="1"/>
          </p:cNvPicPr>
          <p:nvPr/>
        </p:nvPicPr>
        <p:blipFill>
          <a:blip r:embed="rId7"/>
          <a:stretch>
            <a:fillRect/>
          </a:stretch>
        </p:blipFill>
        <p:spPr>
          <a:xfrm>
            <a:off x="1130615" y="1680178"/>
            <a:ext cx="1991980" cy="1783143"/>
          </a:xfrm>
          <a:prstGeom prst="rect">
            <a:avLst/>
          </a:prstGeom>
        </p:spPr>
      </p:pic>
      <p:pic>
        <p:nvPicPr>
          <p:cNvPr id="8" name="Picture 7">
            <a:extLst>
              <a:ext uri="{FF2B5EF4-FFF2-40B4-BE49-F238E27FC236}">
                <a16:creationId xmlns:a16="http://schemas.microsoft.com/office/drawing/2014/main" id="{C1109831-2AFB-2347-A2ED-C9A9A1CD98FC}"/>
              </a:ext>
            </a:extLst>
          </p:cNvPr>
          <p:cNvPicPr>
            <a:picLocks noChangeAspect="1"/>
          </p:cNvPicPr>
          <p:nvPr/>
        </p:nvPicPr>
        <p:blipFill>
          <a:blip r:embed="rId8"/>
          <a:stretch>
            <a:fillRect/>
          </a:stretch>
        </p:blipFill>
        <p:spPr>
          <a:xfrm>
            <a:off x="3470212" y="1680178"/>
            <a:ext cx="1991980" cy="1783143"/>
          </a:xfrm>
          <a:prstGeom prst="rect">
            <a:avLst/>
          </a:prstGeom>
        </p:spPr>
      </p:pic>
      <p:pic>
        <p:nvPicPr>
          <p:cNvPr id="13" name="Picture 12">
            <a:extLst>
              <a:ext uri="{FF2B5EF4-FFF2-40B4-BE49-F238E27FC236}">
                <a16:creationId xmlns:a16="http://schemas.microsoft.com/office/drawing/2014/main" id="{7B957DDA-1C3A-DA4E-BB77-B70F6ECD30E3}"/>
              </a:ext>
            </a:extLst>
          </p:cNvPr>
          <p:cNvPicPr>
            <a:picLocks noChangeAspect="1"/>
          </p:cNvPicPr>
          <p:nvPr/>
        </p:nvPicPr>
        <p:blipFill>
          <a:blip r:embed="rId9"/>
          <a:stretch>
            <a:fillRect/>
          </a:stretch>
        </p:blipFill>
        <p:spPr>
          <a:xfrm>
            <a:off x="5809809" y="1657662"/>
            <a:ext cx="1991980" cy="1783143"/>
          </a:xfrm>
          <a:prstGeom prst="rect">
            <a:avLst/>
          </a:prstGeom>
        </p:spPr>
      </p:pic>
      <p:pic>
        <p:nvPicPr>
          <p:cNvPr id="17" name="Picture 16" descr="\documentclass{article}&#10;\usepackage{amsmath}&#10;\usepackage{amsfonts}&#10;&#10;\usepackage[a4paper, total={5.5in, 8in}]{geometry}&#10;&#10;\pagestyle{empty}&#10;&#10;\newcommand{\rknorm}[1]{\left\| #1 \right\|_\mathcal{H}}&#10;\newcommand{\rknner}[2]{\langle #1, #2 \rangle_\mathcal{H}}&#10;&#10;\begin{document}&#10;&#10;\noindent $$\lambda = 10^{-3}$$&#10;\end{document}" title="IguanaTex Bitmap Display">
            <a:extLst>
              <a:ext uri="{FF2B5EF4-FFF2-40B4-BE49-F238E27FC236}">
                <a16:creationId xmlns:a16="http://schemas.microsoft.com/office/drawing/2014/main" id="{08A7B4BD-2FA4-0143-9100-E3139FD1EF9E}"/>
              </a:ext>
            </a:extLst>
          </p:cNvPr>
          <p:cNvPicPr>
            <a:picLocks noChangeAspect="1"/>
          </p:cNvPicPr>
          <p:nvPr>
            <p:custDataLst>
              <p:tags r:id="rId1"/>
            </p:custDataLst>
          </p:nvPr>
        </p:nvPicPr>
        <p:blipFill>
          <a:blip r:embed="rId10"/>
          <a:stretch>
            <a:fillRect/>
          </a:stretch>
        </p:blipFill>
        <p:spPr>
          <a:xfrm>
            <a:off x="1986944" y="1495383"/>
            <a:ext cx="643890" cy="148590"/>
          </a:xfrm>
          <a:prstGeom prst="rect">
            <a:avLst/>
          </a:prstGeom>
        </p:spPr>
      </p:pic>
      <p:pic>
        <p:nvPicPr>
          <p:cNvPr id="24" name="Picture 23" descr="\documentclass{article}&#10;\usepackage{amsmath}&#10;\usepackage{amsfonts}&#10;&#10;\usepackage[a4paper, total={5.5in, 8in}]{geometry}&#10;&#10;\pagestyle{empty}&#10;&#10;\newcommand{\rknorm}[1]{\left\| #1 \right\|_\mathcal{H}}&#10;\newcommand{\rknner}[2]{\langle #1, #2 \rangle_\mathcal{H}}&#10;&#10;\begin{document}&#10;&#10;\noindent $$\lambda = 10^{-1}$$&#10;\end{document}" title="IguanaTex Bitmap Display">
            <a:extLst>
              <a:ext uri="{FF2B5EF4-FFF2-40B4-BE49-F238E27FC236}">
                <a16:creationId xmlns:a16="http://schemas.microsoft.com/office/drawing/2014/main" id="{F3865F01-8BF1-F346-97A5-1A031C3CFEA6}"/>
              </a:ext>
            </a:extLst>
          </p:cNvPr>
          <p:cNvPicPr>
            <a:picLocks noChangeAspect="1"/>
          </p:cNvPicPr>
          <p:nvPr>
            <p:custDataLst>
              <p:tags r:id="rId2"/>
            </p:custDataLst>
          </p:nvPr>
        </p:nvPicPr>
        <p:blipFill>
          <a:blip r:embed="rId11"/>
          <a:stretch>
            <a:fillRect/>
          </a:stretch>
        </p:blipFill>
        <p:spPr>
          <a:xfrm>
            <a:off x="4330401" y="1495383"/>
            <a:ext cx="627380" cy="148590"/>
          </a:xfrm>
          <a:prstGeom prst="rect">
            <a:avLst/>
          </a:prstGeom>
        </p:spPr>
      </p:pic>
      <p:pic>
        <p:nvPicPr>
          <p:cNvPr id="28" name="Picture 27" descr="\documentclass{article}&#10;\usepackage{amsmath}&#10;\usepackage{amsfonts}&#10;&#10;\usepackage[a4paper, total={5.5in, 8in}]{geometry}&#10;&#10;\pagestyle{empty}&#10;&#10;\newcommand{\rknorm}[1]{\left\| #1 \right\|_\mathcal{H}}&#10;\newcommand{\rknner}[2]{\langle #1, #2 \rangle_\mathcal{H}}&#10;&#10;\begin{document}&#10;&#10;\noindent $$\lambda = 10^{2}$$&#10;\end{document}" title="IguanaTex Bitmap Display">
            <a:extLst>
              <a:ext uri="{FF2B5EF4-FFF2-40B4-BE49-F238E27FC236}">
                <a16:creationId xmlns:a16="http://schemas.microsoft.com/office/drawing/2014/main" id="{9AE0D90D-E9B1-9E41-BFFE-E403BB025C19}"/>
              </a:ext>
            </a:extLst>
          </p:cNvPr>
          <p:cNvPicPr>
            <a:picLocks noChangeAspect="1"/>
          </p:cNvPicPr>
          <p:nvPr>
            <p:custDataLst>
              <p:tags r:id="rId3"/>
            </p:custDataLst>
          </p:nvPr>
        </p:nvPicPr>
        <p:blipFill>
          <a:blip r:embed="rId12"/>
          <a:stretch>
            <a:fillRect/>
          </a:stretch>
        </p:blipFill>
        <p:spPr>
          <a:xfrm>
            <a:off x="6657348" y="1494842"/>
            <a:ext cx="528320" cy="148590"/>
          </a:xfrm>
          <a:prstGeom prst="rect">
            <a:avLst/>
          </a:prstGeom>
        </p:spPr>
      </p:pic>
      <p:sp>
        <p:nvSpPr>
          <p:cNvPr id="3" name="Slide Number Placeholder 2">
            <a:extLst>
              <a:ext uri="{FF2B5EF4-FFF2-40B4-BE49-F238E27FC236}">
                <a16:creationId xmlns:a16="http://schemas.microsoft.com/office/drawing/2014/main" id="{00DFF498-A188-4D42-80B1-207DB7C96976}"/>
              </a:ext>
            </a:extLst>
          </p:cNvPr>
          <p:cNvSpPr>
            <a:spLocks noGrp="1"/>
          </p:cNvSpPr>
          <p:nvPr>
            <p:ph type="sldNum" sz="quarter" idx="16"/>
          </p:nvPr>
        </p:nvSpPr>
        <p:spPr/>
        <p:txBody>
          <a:bodyPr/>
          <a:lstStyle/>
          <a:p>
            <a:fld id="{E1E1CD7C-2161-7D43-862E-CE4C333CD873}" type="slidenum">
              <a:rPr lang="fr-FR" smtClean="0"/>
              <a:pPr/>
              <a:t>11</a:t>
            </a:fld>
            <a:endParaRPr lang="fr-FR" dirty="0"/>
          </a:p>
        </p:txBody>
      </p:sp>
      <p:grpSp>
        <p:nvGrpSpPr>
          <p:cNvPr id="7" name="Group 6">
            <a:extLst>
              <a:ext uri="{FF2B5EF4-FFF2-40B4-BE49-F238E27FC236}">
                <a16:creationId xmlns:a16="http://schemas.microsoft.com/office/drawing/2014/main" id="{94EA2A64-C96B-024D-9AC8-997F2D31A9AA}"/>
              </a:ext>
            </a:extLst>
          </p:cNvPr>
          <p:cNvGrpSpPr/>
          <p:nvPr/>
        </p:nvGrpSpPr>
        <p:grpSpPr>
          <a:xfrm>
            <a:off x="1607926" y="3477010"/>
            <a:ext cx="5928145" cy="276999"/>
            <a:chOff x="1607926" y="1261412"/>
            <a:chExt cx="5928145" cy="276999"/>
          </a:xfrm>
        </p:grpSpPr>
        <p:sp>
          <p:nvSpPr>
            <p:cNvPr id="20" name="TextBox 19">
              <a:extLst>
                <a:ext uri="{FF2B5EF4-FFF2-40B4-BE49-F238E27FC236}">
                  <a16:creationId xmlns:a16="http://schemas.microsoft.com/office/drawing/2014/main" id="{A508F91A-29B0-9448-AA17-3015974B2E9E}"/>
                </a:ext>
              </a:extLst>
            </p:cNvPr>
            <p:cNvSpPr txBox="1"/>
            <p:nvPr/>
          </p:nvSpPr>
          <p:spPr>
            <a:xfrm>
              <a:off x="1607926" y="1261412"/>
              <a:ext cx="5928145" cy="276999"/>
            </a:xfrm>
            <a:prstGeom prst="rect">
              <a:avLst/>
            </a:prstGeom>
            <a:noFill/>
          </p:spPr>
          <p:txBody>
            <a:bodyPr wrap="square" anchor="ctr">
              <a:spAutoFit/>
            </a:bodyPr>
            <a:lstStyle/>
            <a:p>
              <a:pPr algn="ctr">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Optimal vs closed-form bounds (KRR model) with different regularization constants</a:t>
              </a:r>
            </a:p>
          </p:txBody>
        </p:sp>
        <p:pic>
          <p:nvPicPr>
            <p:cNvPr id="6" name="Picture 5" descr="\documentclass{article}&#10;\usepackage{amsmath}&#10;\usepackage{amsfonts}&#10;&#10;\usepackage[a4paper, total={5.5in, 8in}]{geometry}&#10;&#10;\pagestyle{empty}&#10;&#10;\newcommand{\rknorm}[1]{\left\| #1 \right\|_\mathcal{H}}&#10;\newcommand{\rknner}[2]{\langle #1, #2 \rangle_\mathcal{H}}&#10;&#10;\begin{document}&#10;&#10;\noindent $$\lambda$$&#10;\end{document}" title="IguanaTex Bitmap Display">
              <a:extLst>
                <a:ext uri="{FF2B5EF4-FFF2-40B4-BE49-F238E27FC236}">
                  <a16:creationId xmlns:a16="http://schemas.microsoft.com/office/drawing/2014/main" id="{39DBCA1E-4A9F-5F45-A0BE-3465907515B9}"/>
                </a:ext>
              </a:extLst>
            </p:cNvPr>
            <p:cNvPicPr>
              <a:picLocks noChangeAspect="1"/>
            </p:cNvPicPr>
            <p:nvPr>
              <p:custDataLst>
                <p:tags r:id="rId4"/>
              </p:custDataLst>
            </p:nvPr>
          </p:nvPicPr>
          <p:blipFill>
            <a:blip r:embed="rId13"/>
            <a:stretch>
              <a:fillRect/>
            </a:stretch>
          </p:blipFill>
          <p:spPr>
            <a:xfrm>
              <a:off x="7404093" y="1342126"/>
              <a:ext cx="82550" cy="115570"/>
            </a:xfrm>
            <a:prstGeom prst="rect">
              <a:avLst/>
            </a:prstGeom>
          </p:spPr>
        </p:pic>
      </p:grpSp>
    </p:spTree>
    <p:extLst>
      <p:ext uri="{BB962C8B-B14F-4D97-AF65-F5344CB8AC3E}">
        <p14:creationId xmlns:p14="http://schemas.microsoft.com/office/powerpoint/2010/main" val="3532737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C918C17-E6BB-AF4F-8C5E-E7982F18B87A}"/>
              </a:ext>
            </a:extLst>
          </p:cNvPr>
          <p:cNvSpPr/>
          <p:nvPr/>
        </p:nvSpPr>
        <p:spPr>
          <a:xfrm>
            <a:off x="415669" y="1191191"/>
            <a:ext cx="8312662" cy="3031186"/>
          </a:xfrm>
          <a:prstGeom prst="rect">
            <a:avLst/>
          </a:prstGeom>
          <a:solidFill>
            <a:schemeClr val="accent1">
              <a:alpha val="147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Results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Model-free uncertainty bounds in a kernelized setting</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10" name="Picture 9"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he complexity inequality constraint is always active, i.e., for any $x \in \mathcal{X} \backslash X $ let $(c^\star,c_x^\star)$ be an optimizer, then &#10;&#9;\begin{equation}&#10;&#9;\begin{bmatrix}&#10;&#9;&#9;c ^\star\\&#10;&#9;&#9;c_x^\star&#10;&#9;\end{bmatrix}^\top &#10;&#9;\begin{bmatrix}&#10;&#9;&#9;K_{XX} &amp; K_{Xx} \\&#10;&#9;&#9;K_{xX} &amp; k(x,x)&#10;&#9;\end{bmatrix}^{-1} &#10;&#9;\begin{bmatrix}&#10;&#9;&#9;c^\star \\&#10;&#9;&#9;c_x^\star&#10;&#9;\end{bmatrix} = \Gamma^2. &#10;&#9;\nonumber&#10;&#9;\end{equation}&#10;\end{document}" title="IguanaTex Bitmap Display">
            <a:extLst>
              <a:ext uri="{FF2B5EF4-FFF2-40B4-BE49-F238E27FC236}">
                <a16:creationId xmlns:a16="http://schemas.microsoft.com/office/drawing/2014/main" id="{FF2B4174-2B2B-D846-9765-3826304799CE}"/>
              </a:ext>
            </a:extLst>
          </p:cNvPr>
          <p:cNvPicPr>
            <a:picLocks noChangeAspect="1"/>
          </p:cNvPicPr>
          <p:nvPr>
            <p:custDataLst>
              <p:tags r:id="rId1"/>
            </p:custDataLst>
          </p:nvPr>
        </p:nvPicPr>
        <p:blipFill>
          <a:blip r:embed="rId6"/>
          <a:stretch>
            <a:fillRect/>
          </a:stretch>
        </p:blipFill>
        <p:spPr>
          <a:xfrm>
            <a:off x="492970" y="1334882"/>
            <a:ext cx="8026400" cy="1198880"/>
          </a:xfrm>
          <a:prstGeom prst="rect">
            <a:avLst/>
          </a:prstGeom>
        </p:spPr>
      </p:pic>
      <p:pic>
        <p:nvPicPr>
          <p:cNvPr id="16" name="Picture 15"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9;If $\exists y_i$ such that $y_{i} &gt; {\normalfont C}(x_i)$ or $y_{i} &lt; \text{B}(x_i)$, then $\text{C}(x_i) - \text{B}(x_i) \leq \bar \delta$.&#10;\end{document}" title="IguanaTex Bitmap Display">
            <a:extLst>
              <a:ext uri="{FF2B5EF4-FFF2-40B4-BE49-F238E27FC236}">
                <a16:creationId xmlns:a16="http://schemas.microsoft.com/office/drawing/2014/main" id="{A0F0FF9D-03B0-1041-975C-212B58246605}"/>
              </a:ext>
            </a:extLst>
          </p:cNvPr>
          <p:cNvPicPr>
            <a:picLocks noChangeAspect="1"/>
          </p:cNvPicPr>
          <p:nvPr>
            <p:custDataLst>
              <p:tags r:id="rId2"/>
            </p:custDataLst>
          </p:nvPr>
        </p:nvPicPr>
        <p:blipFill>
          <a:blip r:embed="rId7"/>
          <a:stretch>
            <a:fillRect/>
          </a:stretch>
        </p:blipFill>
        <p:spPr>
          <a:xfrm>
            <a:off x="492970" y="2874972"/>
            <a:ext cx="7152640" cy="223520"/>
          </a:xfrm>
          <a:prstGeom prst="rect">
            <a:avLst/>
          </a:prstGeom>
        </p:spPr>
      </p:pic>
      <p:pic>
        <p:nvPicPr>
          <p:cNvPr id="23" name="Picture 22" descr="\documentclass{article}&#10;\usepackage{amsmath}&#10;\usepackage{amsfonts}&#10;\usepackage{dsfont}&#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Let $\mathds{P}1$ denote the finite-dimensional reformulation.&#10;&#9;Moreover, let $C_{{\normalfont 1}}(x)$ be the solution of $\mathds{P}1$ with a dataset $D_1 = \{(x_i,y_i)\}_{i=1}^{d}$, and $C_{{\normalfont 2}}(x)$ the solution with $D_2 = D_1 \cup \{(x_{d+1},y_{d+1})\}$, $\forall x_{d+1} \in \mathcal{X}, y_{d+1} \in \mathbb{R}^{n_{d+1}}$. Then $C_{{\normalfont 2}}(x) \leq C_{{\normalfont 1}}(x)$ for any $x \in \Omega$. &#10;\end{document}" title="IguanaTex Bitmap Display">
            <a:extLst>
              <a:ext uri="{FF2B5EF4-FFF2-40B4-BE49-F238E27FC236}">
                <a16:creationId xmlns:a16="http://schemas.microsoft.com/office/drawing/2014/main" id="{0E3A5D30-E9E8-1B43-8A71-272F9A0138BC}"/>
              </a:ext>
            </a:extLst>
          </p:cNvPr>
          <p:cNvPicPr>
            <a:picLocks noChangeAspect="1"/>
          </p:cNvPicPr>
          <p:nvPr>
            <p:custDataLst>
              <p:tags r:id="rId3"/>
            </p:custDataLst>
          </p:nvPr>
        </p:nvPicPr>
        <p:blipFill>
          <a:blip r:embed="rId8"/>
          <a:stretch>
            <a:fillRect/>
          </a:stretch>
        </p:blipFill>
        <p:spPr>
          <a:xfrm>
            <a:off x="492970" y="3335576"/>
            <a:ext cx="8046720" cy="690880"/>
          </a:xfrm>
          <a:prstGeom prst="rect">
            <a:avLst/>
          </a:prstGeom>
        </p:spPr>
      </p:pic>
      <p:sp>
        <p:nvSpPr>
          <p:cNvPr id="3" name="Slide Number Placeholder 2">
            <a:extLst>
              <a:ext uri="{FF2B5EF4-FFF2-40B4-BE49-F238E27FC236}">
                <a16:creationId xmlns:a16="http://schemas.microsoft.com/office/drawing/2014/main" id="{D4279DF9-692F-984F-81A7-8B040D576A3E}"/>
              </a:ext>
            </a:extLst>
          </p:cNvPr>
          <p:cNvSpPr>
            <a:spLocks noGrp="1"/>
          </p:cNvSpPr>
          <p:nvPr>
            <p:ph type="sldNum" sz="quarter" idx="16"/>
          </p:nvPr>
        </p:nvSpPr>
        <p:spPr/>
        <p:txBody>
          <a:bodyPr/>
          <a:lstStyle/>
          <a:p>
            <a:fld id="{E1E1CD7C-2161-7D43-862E-CE4C333CD873}" type="slidenum">
              <a:rPr lang="fr-FR" smtClean="0"/>
              <a:pPr/>
              <a:t>12</a:t>
            </a:fld>
            <a:endParaRPr lang="fr-FR" dirty="0"/>
          </a:p>
        </p:txBody>
      </p:sp>
    </p:spTree>
    <p:extLst>
      <p:ext uri="{BB962C8B-B14F-4D97-AF65-F5344CB8AC3E}">
        <p14:creationId xmlns:p14="http://schemas.microsoft.com/office/powerpoint/2010/main" val="3125001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pic>
        <p:nvPicPr>
          <p:cNvPr id="4" name="Picture 3">
            <a:extLst>
              <a:ext uri="{FF2B5EF4-FFF2-40B4-BE49-F238E27FC236}">
                <a16:creationId xmlns:a16="http://schemas.microsoft.com/office/drawing/2014/main" id="{CC9B0022-F771-E94D-B618-4B9716AB6EBC}"/>
              </a:ext>
            </a:extLst>
          </p:cNvPr>
          <p:cNvPicPr>
            <a:picLocks noChangeAspect="1"/>
          </p:cNvPicPr>
          <p:nvPr/>
        </p:nvPicPr>
        <p:blipFill>
          <a:blip r:embed="rId3"/>
          <a:stretch>
            <a:fillRect/>
          </a:stretch>
        </p:blipFill>
        <p:spPr>
          <a:xfrm>
            <a:off x="1918632" y="650222"/>
            <a:ext cx="1536700" cy="1371600"/>
          </a:xfrm>
          <a:prstGeom prst="rect">
            <a:avLst/>
          </a:prstGeom>
        </p:spPr>
      </p:pic>
      <p:pic>
        <p:nvPicPr>
          <p:cNvPr id="6" name="Picture 5">
            <a:extLst>
              <a:ext uri="{FF2B5EF4-FFF2-40B4-BE49-F238E27FC236}">
                <a16:creationId xmlns:a16="http://schemas.microsoft.com/office/drawing/2014/main" id="{84AC6B81-81A9-4741-BCE0-3967E097EC6F}"/>
              </a:ext>
            </a:extLst>
          </p:cNvPr>
          <p:cNvPicPr>
            <a:picLocks noChangeAspect="1"/>
          </p:cNvPicPr>
          <p:nvPr/>
        </p:nvPicPr>
        <p:blipFill>
          <a:blip r:embed="rId4"/>
          <a:stretch>
            <a:fillRect/>
          </a:stretch>
        </p:blipFill>
        <p:spPr>
          <a:xfrm>
            <a:off x="3785618" y="650222"/>
            <a:ext cx="1536700" cy="1371600"/>
          </a:xfrm>
          <a:prstGeom prst="rect">
            <a:avLst/>
          </a:prstGeom>
        </p:spPr>
      </p:pic>
      <p:pic>
        <p:nvPicPr>
          <p:cNvPr id="9" name="Picture 8">
            <a:extLst>
              <a:ext uri="{FF2B5EF4-FFF2-40B4-BE49-F238E27FC236}">
                <a16:creationId xmlns:a16="http://schemas.microsoft.com/office/drawing/2014/main" id="{11066DA3-1E1B-5F46-8C14-33DA831CABF3}"/>
              </a:ext>
            </a:extLst>
          </p:cNvPr>
          <p:cNvPicPr>
            <a:picLocks noChangeAspect="1"/>
          </p:cNvPicPr>
          <p:nvPr/>
        </p:nvPicPr>
        <p:blipFill>
          <a:blip r:embed="rId5"/>
          <a:stretch>
            <a:fillRect/>
          </a:stretch>
        </p:blipFill>
        <p:spPr>
          <a:xfrm>
            <a:off x="5652605" y="650222"/>
            <a:ext cx="1536700" cy="1371600"/>
          </a:xfrm>
          <a:prstGeom prst="rect">
            <a:avLst/>
          </a:prstGeom>
        </p:spPr>
      </p:pic>
      <p:pic>
        <p:nvPicPr>
          <p:cNvPr id="11" name="Picture 10">
            <a:extLst>
              <a:ext uri="{FF2B5EF4-FFF2-40B4-BE49-F238E27FC236}">
                <a16:creationId xmlns:a16="http://schemas.microsoft.com/office/drawing/2014/main" id="{BE53E4B0-C945-9546-B123-5E1538F0E1BB}"/>
              </a:ext>
            </a:extLst>
          </p:cNvPr>
          <p:cNvPicPr>
            <a:picLocks noChangeAspect="1"/>
          </p:cNvPicPr>
          <p:nvPr/>
        </p:nvPicPr>
        <p:blipFill>
          <a:blip r:embed="rId6"/>
          <a:stretch>
            <a:fillRect/>
          </a:stretch>
        </p:blipFill>
        <p:spPr>
          <a:xfrm>
            <a:off x="1918632" y="2123424"/>
            <a:ext cx="1536700" cy="1371600"/>
          </a:xfrm>
          <a:prstGeom prst="rect">
            <a:avLst/>
          </a:prstGeom>
        </p:spPr>
      </p:pic>
      <p:pic>
        <p:nvPicPr>
          <p:cNvPr id="14" name="Picture 13">
            <a:extLst>
              <a:ext uri="{FF2B5EF4-FFF2-40B4-BE49-F238E27FC236}">
                <a16:creationId xmlns:a16="http://schemas.microsoft.com/office/drawing/2014/main" id="{BFC1D9B2-6724-DE49-8CA4-BD6FDB7FFE7E}"/>
              </a:ext>
            </a:extLst>
          </p:cNvPr>
          <p:cNvPicPr>
            <a:picLocks noChangeAspect="1"/>
          </p:cNvPicPr>
          <p:nvPr/>
        </p:nvPicPr>
        <p:blipFill>
          <a:blip r:embed="rId7"/>
          <a:stretch>
            <a:fillRect/>
          </a:stretch>
        </p:blipFill>
        <p:spPr>
          <a:xfrm>
            <a:off x="3785618" y="2123424"/>
            <a:ext cx="1536700" cy="1371600"/>
          </a:xfrm>
          <a:prstGeom prst="rect">
            <a:avLst/>
          </a:prstGeom>
        </p:spPr>
      </p:pic>
      <p:pic>
        <p:nvPicPr>
          <p:cNvPr id="16" name="Picture 15">
            <a:extLst>
              <a:ext uri="{FF2B5EF4-FFF2-40B4-BE49-F238E27FC236}">
                <a16:creationId xmlns:a16="http://schemas.microsoft.com/office/drawing/2014/main" id="{5E987623-C56F-824C-8A2C-DF07E4C2DABF}"/>
              </a:ext>
            </a:extLst>
          </p:cNvPr>
          <p:cNvPicPr>
            <a:picLocks noChangeAspect="1"/>
          </p:cNvPicPr>
          <p:nvPr/>
        </p:nvPicPr>
        <p:blipFill>
          <a:blip r:embed="rId8"/>
          <a:stretch>
            <a:fillRect/>
          </a:stretch>
        </p:blipFill>
        <p:spPr>
          <a:xfrm>
            <a:off x="5652605" y="2168834"/>
            <a:ext cx="1536700" cy="1371600"/>
          </a:xfrm>
          <a:prstGeom prst="rect">
            <a:avLst/>
          </a:prstGeom>
        </p:spPr>
      </p:pic>
      <p:pic>
        <p:nvPicPr>
          <p:cNvPr id="19" name="Picture 18">
            <a:extLst>
              <a:ext uri="{FF2B5EF4-FFF2-40B4-BE49-F238E27FC236}">
                <a16:creationId xmlns:a16="http://schemas.microsoft.com/office/drawing/2014/main" id="{C16D332F-6263-DE40-9AA6-4FA20820ED49}"/>
              </a:ext>
            </a:extLst>
          </p:cNvPr>
          <p:cNvPicPr>
            <a:picLocks noChangeAspect="1"/>
          </p:cNvPicPr>
          <p:nvPr/>
        </p:nvPicPr>
        <p:blipFill>
          <a:blip r:embed="rId9"/>
          <a:stretch>
            <a:fillRect/>
          </a:stretch>
        </p:blipFill>
        <p:spPr>
          <a:xfrm>
            <a:off x="1918632" y="3596626"/>
            <a:ext cx="1536700" cy="1371600"/>
          </a:xfrm>
          <a:prstGeom prst="rect">
            <a:avLst/>
          </a:prstGeom>
        </p:spPr>
      </p:pic>
      <p:pic>
        <p:nvPicPr>
          <p:cNvPr id="21" name="Picture 20">
            <a:extLst>
              <a:ext uri="{FF2B5EF4-FFF2-40B4-BE49-F238E27FC236}">
                <a16:creationId xmlns:a16="http://schemas.microsoft.com/office/drawing/2014/main" id="{59873172-872D-1345-97E5-A9BD7917E3F3}"/>
              </a:ext>
            </a:extLst>
          </p:cNvPr>
          <p:cNvPicPr>
            <a:picLocks noChangeAspect="1"/>
          </p:cNvPicPr>
          <p:nvPr/>
        </p:nvPicPr>
        <p:blipFill>
          <a:blip r:embed="rId10"/>
          <a:stretch>
            <a:fillRect/>
          </a:stretch>
        </p:blipFill>
        <p:spPr>
          <a:xfrm>
            <a:off x="5652605" y="3596626"/>
            <a:ext cx="1536700" cy="1371600"/>
          </a:xfrm>
          <a:prstGeom prst="rect">
            <a:avLst/>
          </a:prstGeom>
        </p:spPr>
      </p:pic>
      <p:pic>
        <p:nvPicPr>
          <p:cNvPr id="25" name="Picture 24">
            <a:extLst>
              <a:ext uri="{FF2B5EF4-FFF2-40B4-BE49-F238E27FC236}">
                <a16:creationId xmlns:a16="http://schemas.microsoft.com/office/drawing/2014/main" id="{E06CC8B5-DFF1-DE44-AA94-33E8263BA5D2}"/>
              </a:ext>
            </a:extLst>
          </p:cNvPr>
          <p:cNvPicPr>
            <a:picLocks noChangeAspect="1"/>
          </p:cNvPicPr>
          <p:nvPr/>
        </p:nvPicPr>
        <p:blipFill>
          <a:blip r:embed="rId11"/>
          <a:stretch>
            <a:fillRect/>
          </a:stretch>
        </p:blipFill>
        <p:spPr>
          <a:xfrm>
            <a:off x="3785618" y="3596626"/>
            <a:ext cx="1536700" cy="1371600"/>
          </a:xfrm>
          <a:prstGeom prst="rect">
            <a:avLst/>
          </a:prstGeom>
        </p:spPr>
      </p:pic>
      <p:sp>
        <p:nvSpPr>
          <p:cNvPr id="13" name="TextBox 12">
            <a:extLst>
              <a:ext uri="{FF2B5EF4-FFF2-40B4-BE49-F238E27FC236}">
                <a16:creationId xmlns:a16="http://schemas.microsoft.com/office/drawing/2014/main" id="{CFC08981-E244-FE45-903A-004794371DA6}"/>
              </a:ext>
            </a:extLst>
          </p:cNvPr>
          <p:cNvSpPr txBox="1"/>
          <p:nvPr/>
        </p:nvSpPr>
        <p:spPr>
          <a:xfrm>
            <a:off x="2950100" y="202170"/>
            <a:ext cx="3243799" cy="276999"/>
          </a:xfrm>
          <a:prstGeom prst="rect">
            <a:avLst/>
          </a:prstGeom>
          <a:solidFill>
            <a:schemeClr val="bg1">
              <a:lumMod val="95000"/>
            </a:schemeClr>
          </a:solidFill>
        </p:spPr>
        <p:txBody>
          <a:bodyPr wrap="square" anchor="ctr">
            <a:spAutoFit/>
          </a:bodyPr>
          <a:lstStyle/>
          <a:p>
            <a:pPr algn="ctr">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 simple function approximation problem</a:t>
            </a:r>
          </a:p>
        </p:txBody>
      </p:sp>
      <p:sp>
        <p:nvSpPr>
          <p:cNvPr id="3" name="Slide Number Placeholder 2">
            <a:extLst>
              <a:ext uri="{FF2B5EF4-FFF2-40B4-BE49-F238E27FC236}">
                <a16:creationId xmlns:a16="http://schemas.microsoft.com/office/drawing/2014/main" id="{2C95E907-3B88-DB48-B0BF-68FF1959551A}"/>
              </a:ext>
            </a:extLst>
          </p:cNvPr>
          <p:cNvSpPr>
            <a:spLocks noGrp="1"/>
          </p:cNvSpPr>
          <p:nvPr>
            <p:ph type="sldNum" sz="quarter" idx="16"/>
          </p:nvPr>
        </p:nvSpPr>
        <p:spPr/>
        <p:txBody>
          <a:bodyPr/>
          <a:lstStyle/>
          <a:p>
            <a:fld id="{E1E1CD7C-2161-7D43-862E-CE4C333CD873}" type="slidenum">
              <a:rPr lang="fr-FR" smtClean="0"/>
              <a:pPr/>
              <a:t>13</a:t>
            </a:fld>
            <a:endParaRPr lang="fr-FR" dirty="0"/>
          </a:p>
        </p:txBody>
      </p:sp>
    </p:spTree>
    <p:extLst>
      <p:ext uri="{BB962C8B-B14F-4D97-AF65-F5344CB8AC3E}">
        <p14:creationId xmlns:p14="http://schemas.microsoft.com/office/powerpoint/2010/main" val="2581395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Control sequence validation</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D464656-0092-2A49-82F0-EDB2FD6B4AD2}"/>
              </a:ext>
            </a:extLst>
          </p:cNvPr>
          <p:cNvSpPr txBox="1"/>
          <p:nvPr/>
        </p:nvSpPr>
        <p:spPr>
          <a:xfrm>
            <a:off x="415669" y="1154815"/>
            <a:ext cx="1352619" cy="342466"/>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CSTR system</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8" name="Picture 7"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9;\begin{align}&#10;&#9;&#9;\dot{c}_A(t) &amp;= u(t)(c_{A0}-c_A(t)) - \rho_1 c_A(t) - \rho_3 c_A^2(t)  \nonumber \\ &#10;&#9;&#9;\dot{c}_B(t) &amp;= -u(t)c_B(t) + \rho_1 c_A(t) - \rho_2 c_B^2(t)\nonumber&#10;&#9;\end{align}&#10;&#10;&#10;\end{document}" title="IguanaTex Bitmap Display">
            <a:extLst>
              <a:ext uri="{FF2B5EF4-FFF2-40B4-BE49-F238E27FC236}">
                <a16:creationId xmlns:a16="http://schemas.microsoft.com/office/drawing/2014/main" id="{E25A085B-0FDD-F249-B1B6-1ABA672EE10C}"/>
              </a:ext>
            </a:extLst>
          </p:cNvPr>
          <p:cNvPicPr>
            <a:picLocks noChangeAspect="1"/>
          </p:cNvPicPr>
          <p:nvPr>
            <p:custDataLst>
              <p:tags r:id="rId1"/>
            </p:custDataLst>
          </p:nvPr>
        </p:nvPicPr>
        <p:blipFill>
          <a:blip r:embed="rId8"/>
          <a:stretch>
            <a:fillRect/>
          </a:stretch>
        </p:blipFill>
        <p:spPr>
          <a:xfrm>
            <a:off x="513140" y="1509727"/>
            <a:ext cx="3982720" cy="568960"/>
          </a:xfrm>
          <a:prstGeom prst="rect">
            <a:avLst/>
          </a:prstGeom>
        </p:spPr>
      </p:pic>
      <p:sp>
        <p:nvSpPr>
          <p:cNvPr id="10" name="TextBox 9">
            <a:extLst>
              <a:ext uri="{FF2B5EF4-FFF2-40B4-BE49-F238E27FC236}">
                <a16:creationId xmlns:a16="http://schemas.microsoft.com/office/drawing/2014/main" id="{6A9D126B-7BA9-A048-AC03-FAE53B01FC84}"/>
              </a:ext>
            </a:extLst>
          </p:cNvPr>
          <p:cNvSpPr txBox="1"/>
          <p:nvPr/>
        </p:nvSpPr>
        <p:spPr>
          <a:xfrm>
            <a:off x="5133342" y="1020341"/>
            <a:ext cx="1352619" cy="342466"/>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Constraints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13" name="Picture 12"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1 \leq c_A \leq 3$&#10;&#10;\end{document}" title="IguanaTex Bitmap Display">
            <a:extLst>
              <a:ext uri="{FF2B5EF4-FFF2-40B4-BE49-F238E27FC236}">
                <a16:creationId xmlns:a16="http://schemas.microsoft.com/office/drawing/2014/main" id="{D6C201B0-971E-1845-BB00-11A4ED9A73F8}"/>
              </a:ext>
            </a:extLst>
          </p:cNvPr>
          <p:cNvPicPr>
            <a:picLocks noChangeAspect="1"/>
          </p:cNvPicPr>
          <p:nvPr>
            <p:custDataLst>
              <p:tags r:id="rId2"/>
            </p:custDataLst>
          </p:nvPr>
        </p:nvPicPr>
        <p:blipFill>
          <a:blip r:embed="rId9"/>
          <a:stretch>
            <a:fillRect/>
          </a:stretch>
        </p:blipFill>
        <p:spPr>
          <a:xfrm>
            <a:off x="5230812" y="1415594"/>
            <a:ext cx="934720" cy="162560"/>
          </a:xfrm>
          <a:prstGeom prst="rect">
            <a:avLst/>
          </a:prstGeom>
        </p:spPr>
      </p:pic>
      <p:pic>
        <p:nvPicPr>
          <p:cNvPr id="16" name="Picture 15"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0.5 \leq c_B \leq 2$&#10;&#10;\end{document}" title="IguanaTex Bitmap Display">
            <a:extLst>
              <a:ext uri="{FF2B5EF4-FFF2-40B4-BE49-F238E27FC236}">
                <a16:creationId xmlns:a16="http://schemas.microsoft.com/office/drawing/2014/main" id="{3CB08CA4-5AEB-374A-B0BE-A3FB578608CD}"/>
              </a:ext>
            </a:extLst>
          </p:cNvPr>
          <p:cNvPicPr>
            <a:picLocks noChangeAspect="1"/>
          </p:cNvPicPr>
          <p:nvPr>
            <p:custDataLst>
              <p:tags r:id="rId3"/>
            </p:custDataLst>
          </p:nvPr>
        </p:nvPicPr>
        <p:blipFill>
          <a:blip r:embed="rId10"/>
          <a:stretch>
            <a:fillRect/>
          </a:stretch>
        </p:blipFill>
        <p:spPr>
          <a:xfrm>
            <a:off x="6361558" y="1415594"/>
            <a:ext cx="1117600" cy="162560"/>
          </a:xfrm>
          <a:prstGeom prst="rect">
            <a:avLst/>
          </a:prstGeom>
        </p:spPr>
      </p:pic>
      <p:pic>
        <p:nvPicPr>
          <p:cNvPr id="19" name="Picture 18"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3 \leq u \leq 25$&#10;&#10;\end{document}" title="IguanaTex Bitmap Display">
            <a:extLst>
              <a:ext uri="{FF2B5EF4-FFF2-40B4-BE49-F238E27FC236}">
                <a16:creationId xmlns:a16="http://schemas.microsoft.com/office/drawing/2014/main" id="{59727A87-5AE8-D641-AAAC-FE3BB329553C}"/>
              </a:ext>
            </a:extLst>
          </p:cNvPr>
          <p:cNvPicPr>
            <a:picLocks noChangeAspect="1"/>
          </p:cNvPicPr>
          <p:nvPr>
            <p:custDataLst>
              <p:tags r:id="rId4"/>
            </p:custDataLst>
          </p:nvPr>
        </p:nvPicPr>
        <p:blipFill>
          <a:blip r:embed="rId11"/>
          <a:stretch>
            <a:fillRect/>
          </a:stretch>
        </p:blipFill>
        <p:spPr>
          <a:xfrm>
            <a:off x="7675820" y="1415594"/>
            <a:ext cx="955040" cy="162560"/>
          </a:xfrm>
          <a:prstGeom prst="rect">
            <a:avLst/>
          </a:prstGeom>
        </p:spPr>
      </p:pic>
      <p:sp>
        <p:nvSpPr>
          <p:cNvPr id="20" name="TextBox 19">
            <a:extLst>
              <a:ext uri="{FF2B5EF4-FFF2-40B4-BE49-F238E27FC236}">
                <a16:creationId xmlns:a16="http://schemas.microsoft.com/office/drawing/2014/main" id="{9A5DEF6D-C3C9-044F-8BF2-E40CB80BD0F0}"/>
              </a:ext>
            </a:extLst>
          </p:cNvPr>
          <p:cNvSpPr txBox="1"/>
          <p:nvPr/>
        </p:nvSpPr>
        <p:spPr>
          <a:xfrm>
            <a:off x="5133342" y="1618466"/>
            <a:ext cx="1926364" cy="342530"/>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Desired equilibrium</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25" name="Picture 24"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_A^{\text{ref}} = 2.14$, $c_B^{\text{ref}} = 1.09$&#10;&#10;\end{document}" title="IguanaTex Bitmap Display">
            <a:extLst>
              <a:ext uri="{FF2B5EF4-FFF2-40B4-BE49-F238E27FC236}">
                <a16:creationId xmlns:a16="http://schemas.microsoft.com/office/drawing/2014/main" id="{FC69EDF6-2090-964D-B002-AE9A65339B25}"/>
              </a:ext>
            </a:extLst>
          </p:cNvPr>
          <p:cNvPicPr>
            <a:picLocks noChangeAspect="1"/>
          </p:cNvPicPr>
          <p:nvPr>
            <p:custDataLst>
              <p:tags r:id="rId5"/>
            </p:custDataLst>
          </p:nvPr>
        </p:nvPicPr>
        <p:blipFill>
          <a:blip r:embed="rId12"/>
          <a:stretch>
            <a:fillRect/>
          </a:stretch>
        </p:blipFill>
        <p:spPr>
          <a:xfrm>
            <a:off x="5230812" y="2004727"/>
            <a:ext cx="1930400" cy="243840"/>
          </a:xfrm>
          <a:prstGeom prst="rect">
            <a:avLst/>
          </a:prstGeom>
        </p:spPr>
      </p:pic>
      <p:sp>
        <p:nvSpPr>
          <p:cNvPr id="26" name="TextBox 25">
            <a:extLst>
              <a:ext uri="{FF2B5EF4-FFF2-40B4-BE49-F238E27FC236}">
                <a16:creationId xmlns:a16="http://schemas.microsoft.com/office/drawing/2014/main" id="{14D0DA49-EE09-5D46-AFB7-FAC13992CB8E}"/>
              </a:ext>
            </a:extLst>
          </p:cNvPr>
          <p:cNvSpPr txBox="1"/>
          <p:nvPr/>
        </p:nvSpPr>
        <p:spPr>
          <a:xfrm>
            <a:off x="1756517" y="2934822"/>
            <a:ext cx="5630966" cy="896527"/>
          </a:xfrm>
          <a:prstGeom prst="rect">
            <a:avLst/>
          </a:prstGeom>
          <a:solidFill>
            <a:schemeClr val="bg1">
              <a:lumMod val="95000"/>
            </a:schemeClr>
          </a:solidFill>
        </p:spPr>
        <p:txBody>
          <a:bodyPr wrap="square" anchor="ctr">
            <a:spAutoFit/>
          </a:bodyPr>
          <a:lstStyle/>
          <a:p>
            <a:pPr algn="just">
              <a:lnSpc>
                <a:spcPct val="150000"/>
              </a:lnSpc>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 KRR model was learned from data and a </a:t>
            </a:r>
            <a:r>
              <a:rPr lang="en-GB" sz="1200" u="sng" dirty="0">
                <a:solidFill>
                  <a:srgbClr val="000000"/>
                </a:solidFill>
                <a:latin typeface="Helvetica" pitchFamily="2" charset="0"/>
                <a:ea typeface="Helvetica Neue" panose="02000503000000020004" pitchFamily="2" charset="0"/>
                <a:cs typeface="Helvetica Neue" panose="02000503000000020004" pitchFamily="2" charset="0"/>
              </a:rPr>
              <a:t>certainty equivalence-based</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OCP was designed to drive the system close to the desired equilibrium from 4 distinct initial conditions, yielding (open-loop) sequences of control actions…</a:t>
            </a:r>
          </a:p>
        </p:txBody>
      </p:sp>
      <p:sp>
        <p:nvSpPr>
          <p:cNvPr id="27" name="TextBox 26">
            <a:extLst>
              <a:ext uri="{FF2B5EF4-FFF2-40B4-BE49-F238E27FC236}">
                <a16:creationId xmlns:a16="http://schemas.microsoft.com/office/drawing/2014/main" id="{8D33B497-BEC6-A04E-8F38-F0D68795EA76}"/>
              </a:ext>
            </a:extLst>
          </p:cNvPr>
          <p:cNvSpPr txBox="1"/>
          <p:nvPr/>
        </p:nvSpPr>
        <p:spPr>
          <a:xfrm>
            <a:off x="1756517" y="3983267"/>
            <a:ext cx="5630966" cy="342530"/>
          </a:xfrm>
          <a:prstGeom prst="rect">
            <a:avLst/>
          </a:prstGeom>
          <a:solidFill>
            <a:schemeClr val="bg1">
              <a:lumMod val="95000"/>
            </a:schemeClr>
          </a:solidFill>
        </p:spPr>
        <p:txBody>
          <a:bodyPr wrap="square" anchor="ctr">
            <a:spAutoFit/>
          </a:bodyPr>
          <a:lstStyle/>
          <a:p>
            <a:pPr algn="ctr">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How to verify if these will lead to constraints violations?</a:t>
            </a:r>
          </a:p>
        </p:txBody>
      </p:sp>
      <p:sp>
        <p:nvSpPr>
          <p:cNvPr id="3" name="Slide Number Placeholder 2">
            <a:extLst>
              <a:ext uri="{FF2B5EF4-FFF2-40B4-BE49-F238E27FC236}">
                <a16:creationId xmlns:a16="http://schemas.microsoft.com/office/drawing/2014/main" id="{AFD17DF8-9E8A-8941-8877-D03EBA985637}"/>
              </a:ext>
            </a:extLst>
          </p:cNvPr>
          <p:cNvSpPr>
            <a:spLocks noGrp="1"/>
          </p:cNvSpPr>
          <p:nvPr>
            <p:ph type="sldNum" sz="quarter" idx="16"/>
          </p:nvPr>
        </p:nvSpPr>
        <p:spPr/>
        <p:txBody>
          <a:bodyPr/>
          <a:lstStyle/>
          <a:p>
            <a:fld id="{E1E1CD7C-2161-7D43-862E-CE4C333CD873}" type="slidenum">
              <a:rPr lang="fr-FR" smtClean="0"/>
              <a:pPr/>
              <a:t>14</a:t>
            </a:fld>
            <a:endParaRPr lang="fr-FR" dirty="0"/>
          </a:p>
        </p:txBody>
      </p:sp>
    </p:spTree>
    <p:extLst>
      <p:ext uri="{BB962C8B-B14F-4D97-AF65-F5344CB8AC3E}">
        <p14:creationId xmlns:p14="http://schemas.microsoft.com/office/powerpoint/2010/main" val="2823931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Control sequence validation</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D464656-0092-2A49-82F0-EDB2FD6B4AD2}"/>
              </a:ext>
            </a:extLst>
          </p:cNvPr>
          <p:cNvSpPr txBox="1"/>
          <p:nvPr/>
        </p:nvSpPr>
        <p:spPr>
          <a:xfrm>
            <a:off x="415669" y="1154815"/>
            <a:ext cx="1352619" cy="342466"/>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CSTR system</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8" name="Picture 7"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9;\begin{align}&#10;&#9;&#9;\dot{c}_A(t) &amp;= u(t)(c_{A0}-c_A(t)) - \rho_1 c_A(t) - \rho_3 c_A^2(t)  \nonumber \\ &#10;&#9;&#9;\dot{c}_B(t) &amp;= -u(t)c_B(t) + \rho_1 c_A(t) - \rho_2 c_B^2(t)\nonumber&#10;&#9;\end{align}&#10;&#10;&#10;\end{document}" title="IguanaTex Bitmap Display">
            <a:extLst>
              <a:ext uri="{FF2B5EF4-FFF2-40B4-BE49-F238E27FC236}">
                <a16:creationId xmlns:a16="http://schemas.microsoft.com/office/drawing/2014/main" id="{E25A085B-0FDD-F249-B1B6-1ABA672EE10C}"/>
              </a:ext>
            </a:extLst>
          </p:cNvPr>
          <p:cNvPicPr>
            <a:picLocks noChangeAspect="1"/>
          </p:cNvPicPr>
          <p:nvPr>
            <p:custDataLst>
              <p:tags r:id="rId1"/>
            </p:custDataLst>
          </p:nvPr>
        </p:nvPicPr>
        <p:blipFill>
          <a:blip r:embed="rId8"/>
          <a:stretch>
            <a:fillRect/>
          </a:stretch>
        </p:blipFill>
        <p:spPr>
          <a:xfrm>
            <a:off x="513140" y="1509727"/>
            <a:ext cx="3982720" cy="568960"/>
          </a:xfrm>
          <a:prstGeom prst="rect">
            <a:avLst/>
          </a:prstGeom>
        </p:spPr>
      </p:pic>
      <p:sp>
        <p:nvSpPr>
          <p:cNvPr id="10" name="TextBox 9">
            <a:extLst>
              <a:ext uri="{FF2B5EF4-FFF2-40B4-BE49-F238E27FC236}">
                <a16:creationId xmlns:a16="http://schemas.microsoft.com/office/drawing/2014/main" id="{6A9D126B-7BA9-A048-AC03-FAE53B01FC84}"/>
              </a:ext>
            </a:extLst>
          </p:cNvPr>
          <p:cNvSpPr txBox="1"/>
          <p:nvPr/>
        </p:nvSpPr>
        <p:spPr>
          <a:xfrm>
            <a:off x="5133342" y="1020341"/>
            <a:ext cx="1352619" cy="342466"/>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Constraints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13" name="Picture 12"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1 \leq c_A \leq 3$&#10;&#10;\end{document}" title="IguanaTex Bitmap Display">
            <a:extLst>
              <a:ext uri="{FF2B5EF4-FFF2-40B4-BE49-F238E27FC236}">
                <a16:creationId xmlns:a16="http://schemas.microsoft.com/office/drawing/2014/main" id="{D6C201B0-971E-1845-BB00-11A4ED9A73F8}"/>
              </a:ext>
            </a:extLst>
          </p:cNvPr>
          <p:cNvPicPr>
            <a:picLocks noChangeAspect="1"/>
          </p:cNvPicPr>
          <p:nvPr>
            <p:custDataLst>
              <p:tags r:id="rId2"/>
            </p:custDataLst>
          </p:nvPr>
        </p:nvPicPr>
        <p:blipFill>
          <a:blip r:embed="rId9"/>
          <a:stretch>
            <a:fillRect/>
          </a:stretch>
        </p:blipFill>
        <p:spPr>
          <a:xfrm>
            <a:off x="5230812" y="1415594"/>
            <a:ext cx="934720" cy="162560"/>
          </a:xfrm>
          <a:prstGeom prst="rect">
            <a:avLst/>
          </a:prstGeom>
        </p:spPr>
      </p:pic>
      <p:pic>
        <p:nvPicPr>
          <p:cNvPr id="16" name="Picture 15"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0.5 \leq c_B \leq 2$&#10;&#10;\end{document}" title="IguanaTex Bitmap Display">
            <a:extLst>
              <a:ext uri="{FF2B5EF4-FFF2-40B4-BE49-F238E27FC236}">
                <a16:creationId xmlns:a16="http://schemas.microsoft.com/office/drawing/2014/main" id="{3CB08CA4-5AEB-374A-B0BE-A3FB578608CD}"/>
              </a:ext>
            </a:extLst>
          </p:cNvPr>
          <p:cNvPicPr>
            <a:picLocks noChangeAspect="1"/>
          </p:cNvPicPr>
          <p:nvPr>
            <p:custDataLst>
              <p:tags r:id="rId3"/>
            </p:custDataLst>
          </p:nvPr>
        </p:nvPicPr>
        <p:blipFill>
          <a:blip r:embed="rId10"/>
          <a:stretch>
            <a:fillRect/>
          </a:stretch>
        </p:blipFill>
        <p:spPr>
          <a:xfrm>
            <a:off x="6361558" y="1415594"/>
            <a:ext cx="1117600" cy="162560"/>
          </a:xfrm>
          <a:prstGeom prst="rect">
            <a:avLst/>
          </a:prstGeom>
        </p:spPr>
      </p:pic>
      <p:pic>
        <p:nvPicPr>
          <p:cNvPr id="19" name="Picture 18"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3 \leq u \leq 25$&#10;&#10;\end{document}" title="IguanaTex Bitmap Display">
            <a:extLst>
              <a:ext uri="{FF2B5EF4-FFF2-40B4-BE49-F238E27FC236}">
                <a16:creationId xmlns:a16="http://schemas.microsoft.com/office/drawing/2014/main" id="{59727A87-5AE8-D641-AAAC-FE3BB329553C}"/>
              </a:ext>
            </a:extLst>
          </p:cNvPr>
          <p:cNvPicPr>
            <a:picLocks noChangeAspect="1"/>
          </p:cNvPicPr>
          <p:nvPr>
            <p:custDataLst>
              <p:tags r:id="rId4"/>
            </p:custDataLst>
          </p:nvPr>
        </p:nvPicPr>
        <p:blipFill>
          <a:blip r:embed="rId11"/>
          <a:stretch>
            <a:fillRect/>
          </a:stretch>
        </p:blipFill>
        <p:spPr>
          <a:xfrm>
            <a:off x="7675820" y="1415594"/>
            <a:ext cx="955040" cy="162560"/>
          </a:xfrm>
          <a:prstGeom prst="rect">
            <a:avLst/>
          </a:prstGeom>
        </p:spPr>
      </p:pic>
      <p:sp>
        <p:nvSpPr>
          <p:cNvPr id="20" name="TextBox 19">
            <a:extLst>
              <a:ext uri="{FF2B5EF4-FFF2-40B4-BE49-F238E27FC236}">
                <a16:creationId xmlns:a16="http://schemas.microsoft.com/office/drawing/2014/main" id="{9A5DEF6D-C3C9-044F-8BF2-E40CB80BD0F0}"/>
              </a:ext>
            </a:extLst>
          </p:cNvPr>
          <p:cNvSpPr txBox="1"/>
          <p:nvPr/>
        </p:nvSpPr>
        <p:spPr>
          <a:xfrm>
            <a:off x="5133342" y="1618466"/>
            <a:ext cx="1926364" cy="342530"/>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Desired equilibrium</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25" name="Picture 24"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_A^{\text{ref}} = 2.14$, $c_B^{\text{ref}} = 1.09$&#10;&#10;\end{document}" title="IguanaTex Bitmap Display">
            <a:extLst>
              <a:ext uri="{FF2B5EF4-FFF2-40B4-BE49-F238E27FC236}">
                <a16:creationId xmlns:a16="http://schemas.microsoft.com/office/drawing/2014/main" id="{FC69EDF6-2090-964D-B002-AE9A65339B25}"/>
              </a:ext>
            </a:extLst>
          </p:cNvPr>
          <p:cNvPicPr>
            <a:picLocks noChangeAspect="1"/>
          </p:cNvPicPr>
          <p:nvPr>
            <p:custDataLst>
              <p:tags r:id="rId5"/>
            </p:custDataLst>
          </p:nvPr>
        </p:nvPicPr>
        <p:blipFill>
          <a:blip r:embed="rId12"/>
          <a:stretch>
            <a:fillRect/>
          </a:stretch>
        </p:blipFill>
        <p:spPr>
          <a:xfrm>
            <a:off x="5230812" y="2004727"/>
            <a:ext cx="1930400" cy="243840"/>
          </a:xfrm>
          <a:prstGeom prst="rect">
            <a:avLst/>
          </a:prstGeom>
        </p:spPr>
      </p:pic>
      <p:sp>
        <p:nvSpPr>
          <p:cNvPr id="26" name="TextBox 25">
            <a:extLst>
              <a:ext uri="{FF2B5EF4-FFF2-40B4-BE49-F238E27FC236}">
                <a16:creationId xmlns:a16="http://schemas.microsoft.com/office/drawing/2014/main" id="{14D0DA49-EE09-5D46-AFB7-FAC13992CB8E}"/>
              </a:ext>
            </a:extLst>
          </p:cNvPr>
          <p:cNvSpPr txBox="1"/>
          <p:nvPr/>
        </p:nvSpPr>
        <p:spPr>
          <a:xfrm>
            <a:off x="415669" y="2711876"/>
            <a:ext cx="8215191" cy="1706942"/>
          </a:xfrm>
          <a:prstGeom prst="rect">
            <a:avLst/>
          </a:prstGeom>
          <a:solidFill>
            <a:schemeClr val="bg1">
              <a:lumMod val="95000"/>
            </a:schemeClr>
          </a:solidFill>
        </p:spPr>
        <p:txBody>
          <a:bodyPr wrap="square" anchor="ctr">
            <a:spAutoFit/>
          </a:bodyPr>
          <a:lstStyle/>
          <a:p>
            <a:pPr marL="171450" indent="-171450" algn="just">
              <a:lnSpc>
                <a:spcPct val="150000"/>
              </a:lnSpc>
              <a:spcAft>
                <a:spcPts val="1000"/>
              </a:spcAft>
              <a:buFont typeface="Wingdings" pitchFamily="2" charset="2"/>
              <a:buChar char="Ø"/>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Collect data by solving the same OCP at multiple initial conditions: d = 800 with a noise bound = 0.06</a:t>
            </a:r>
          </a:p>
          <a:p>
            <a:pPr marL="171450" indent="-171450" algn="just">
              <a:lnSpc>
                <a:spcPct val="150000"/>
              </a:lnSpc>
              <a:spcAft>
                <a:spcPts val="1000"/>
              </a:spcAft>
              <a:buFont typeface="Wingdings" pitchFamily="2" charset="2"/>
              <a:buChar char="Ø"/>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Learn multi-step ahead models and estimate the underlying RKHS complexity: isotropic SE kernel, 5-fold cross validation, 120% of norm augmentation</a:t>
            </a:r>
          </a:p>
          <a:p>
            <a:pPr marL="171450" indent="-171450" algn="just">
              <a:lnSpc>
                <a:spcPct val="150000"/>
              </a:lnSpc>
              <a:spcAft>
                <a:spcPts val="1000"/>
              </a:spcAft>
              <a:buFont typeface="Wingdings" pitchFamily="2" charset="2"/>
              <a:buChar char="Ø"/>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For each control sequence to be validated, query the kernel bounds (closed-form or optimal) and verify if they violate the system constraints</a:t>
            </a:r>
          </a:p>
        </p:txBody>
      </p:sp>
      <p:sp>
        <p:nvSpPr>
          <p:cNvPr id="3" name="Slide Number Placeholder 2">
            <a:extLst>
              <a:ext uri="{FF2B5EF4-FFF2-40B4-BE49-F238E27FC236}">
                <a16:creationId xmlns:a16="http://schemas.microsoft.com/office/drawing/2014/main" id="{8FF1E871-AE8D-2B46-9DC0-DE0C84914A64}"/>
              </a:ext>
            </a:extLst>
          </p:cNvPr>
          <p:cNvSpPr>
            <a:spLocks noGrp="1"/>
          </p:cNvSpPr>
          <p:nvPr>
            <p:ph type="sldNum" sz="quarter" idx="16"/>
          </p:nvPr>
        </p:nvSpPr>
        <p:spPr/>
        <p:txBody>
          <a:bodyPr/>
          <a:lstStyle/>
          <a:p>
            <a:fld id="{E1E1CD7C-2161-7D43-862E-CE4C333CD873}" type="slidenum">
              <a:rPr lang="fr-FR" smtClean="0"/>
              <a:pPr/>
              <a:t>15</a:t>
            </a:fld>
            <a:endParaRPr lang="fr-FR" dirty="0"/>
          </a:p>
        </p:txBody>
      </p:sp>
    </p:spTree>
    <p:extLst>
      <p:ext uri="{BB962C8B-B14F-4D97-AF65-F5344CB8AC3E}">
        <p14:creationId xmlns:p14="http://schemas.microsoft.com/office/powerpoint/2010/main" val="1502133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Control sequence validation</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D464656-0092-2A49-82F0-EDB2FD6B4AD2}"/>
              </a:ext>
            </a:extLst>
          </p:cNvPr>
          <p:cNvSpPr txBox="1"/>
          <p:nvPr/>
        </p:nvSpPr>
        <p:spPr>
          <a:xfrm>
            <a:off x="1711472" y="4207250"/>
            <a:ext cx="5641215" cy="461665"/>
          </a:xfrm>
          <a:prstGeom prst="rect">
            <a:avLst/>
          </a:prstGeom>
          <a:solidFill>
            <a:schemeClr val="bg1">
              <a:lumMod val="95000"/>
            </a:schemeClr>
          </a:solidFill>
        </p:spPr>
        <p:txBody>
          <a:bodyPr wrap="square" anchor="ctr">
            <a:spAutoFit/>
          </a:bodyPr>
          <a:lstStyle/>
          <a:p>
            <a:pPr algn="ctr">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Phase portraits of the CSTR system under the same control inputs, </a:t>
            </a:r>
            <a:br>
              <a:rPr lang="en-GB" sz="1200" dirty="0">
                <a:solidFill>
                  <a:srgbClr val="000000"/>
                </a:solidFill>
                <a:latin typeface="Helvetica" pitchFamily="2" charset="0"/>
                <a:ea typeface="Helvetica Neue" panose="02000503000000020004" pitchFamily="2" charset="0"/>
                <a:cs typeface="Helvetica Neue" panose="02000503000000020004" pitchFamily="2" charset="0"/>
              </a:rPr>
            </a:b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but different uncertainty quantification techniques.</a:t>
            </a:r>
          </a:p>
        </p:txBody>
      </p:sp>
      <p:pic>
        <p:nvPicPr>
          <p:cNvPr id="5" name="Picture 4">
            <a:extLst>
              <a:ext uri="{FF2B5EF4-FFF2-40B4-BE49-F238E27FC236}">
                <a16:creationId xmlns:a16="http://schemas.microsoft.com/office/drawing/2014/main" id="{0C9167ED-3A99-7540-9ABC-825904CDAE64}"/>
              </a:ext>
            </a:extLst>
          </p:cNvPr>
          <p:cNvPicPr>
            <a:picLocks noChangeAspect="1"/>
          </p:cNvPicPr>
          <p:nvPr/>
        </p:nvPicPr>
        <p:blipFill>
          <a:blip r:embed="rId3"/>
          <a:stretch>
            <a:fillRect/>
          </a:stretch>
        </p:blipFill>
        <p:spPr>
          <a:xfrm>
            <a:off x="4851498" y="1345150"/>
            <a:ext cx="3151690" cy="2580510"/>
          </a:xfrm>
          <a:prstGeom prst="rect">
            <a:avLst/>
          </a:prstGeom>
        </p:spPr>
      </p:pic>
      <p:pic>
        <p:nvPicPr>
          <p:cNvPr id="7" name="Picture 6">
            <a:extLst>
              <a:ext uri="{FF2B5EF4-FFF2-40B4-BE49-F238E27FC236}">
                <a16:creationId xmlns:a16="http://schemas.microsoft.com/office/drawing/2014/main" id="{AA408D63-A990-8444-A254-082862EBD79C}"/>
              </a:ext>
            </a:extLst>
          </p:cNvPr>
          <p:cNvPicPr>
            <a:picLocks noChangeAspect="1"/>
          </p:cNvPicPr>
          <p:nvPr/>
        </p:nvPicPr>
        <p:blipFill>
          <a:blip r:embed="rId4"/>
          <a:stretch>
            <a:fillRect/>
          </a:stretch>
        </p:blipFill>
        <p:spPr>
          <a:xfrm>
            <a:off x="1140812" y="1345150"/>
            <a:ext cx="3151690" cy="2580510"/>
          </a:xfrm>
          <a:prstGeom prst="rect">
            <a:avLst/>
          </a:prstGeom>
        </p:spPr>
      </p:pic>
      <p:sp>
        <p:nvSpPr>
          <p:cNvPr id="3" name="Slide Number Placeholder 2">
            <a:extLst>
              <a:ext uri="{FF2B5EF4-FFF2-40B4-BE49-F238E27FC236}">
                <a16:creationId xmlns:a16="http://schemas.microsoft.com/office/drawing/2014/main" id="{EE3CA8ED-7A66-724A-B032-85D12E4613FC}"/>
              </a:ext>
            </a:extLst>
          </p:cNvPr>
          <p:cNvSpPr>
            <a:spLocks noGrp="1"/>
          </p:cNvSpPr>
          <p:nvPr>
            <p:ph type="sldNum" sz="quarter" idx="16"/>
          </p:nvPr>
        </p:nvSpPr>
        <p:spPr/>
        <p:txBody>
          <a:bodyPr/>
          <a:lstStyle/>
          <a:p>
            <a:fld id="{E1E1CD7C-2161-7D43-862E-CE4C333CD873}" type="slidenum">
              <a:rPr lang="fr-FR" smtClean="0"/>
              <a:pPr/>
              <a:t>16</a:t>
            </a:fld>
            <a:endParaRPr lang="fr-FR" dirty="0"/>
          </a:p>
        </p:txBody>
      </p:sp>
    </p:spTree>
    <p:extLst>
      <p:ext uri="{BB962C8B-B14F-4D97-AF65-F5344CB8AC3E}">
        <p14:creationId xmlns:p14="http://schemas.microsoft.com/office/powerpoint/2010/main" val="4288012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sp>
        <p:nvSpPr>
          <p:cNvPr id="4" name="TextBox 3">
            <a:extLst>
              <a:ext uri="{FF2B5EF4-FFF2-40B4-BE49-F238E27FC236}">
                <a16:creationId xmlns:a16="http://schemas.microsoft.com/office/drawing/2014/main" id="{7D464656-0092-2A49-82F0-EDB2FD6B4AD2}"/>
              </a:ext>
            </a:extLst>
          </p:cNvPr>
          <p:cNvSpPr txBox="1"/>
          <p:nvPr/>
        </p:nvSpPr>
        <p:spPr>
          <a:xfrm>
            <a:off x="1864746" y="4462709"/>
            <a:ext cx="5641215" cy="461665"/>
          </a:xfrm>
          <a:prstGeom prst="rect">
            <a:avLst/>
          </a:prstGeom>
          <a:solidFill>
            <a:schemeClr val="bg1">
              <a:lumMod val="95000"/>
            </a:schemeClr>
          </a:solidFill>
        </p:spPr>
        <p:txBody>
          <a:bodyPr wrap="square" anchor="ctr">
            <a:spAutoFit/>
          </a:bodyPr>
          <a:lstStyle/>
          <a:p>
            <a:pPr algn="ctr">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State trajectories of the CSTR system under the same control inputs, </a:t>
            </a:r>
            <a:br>
              <a:rPr lang="en-GB" sz="1200" dirty="0">
                <a:solidFill>
                  <a:srgbClr val="000000"/>
                </a:solidFill>
                <a:latin typeface="Helvetica" pitchFamily="2" charset="0"/>
                <a:ea typeface="Helvetica Neue" panose="02000503000000020004" pitchFamily="2" charset="0"/>
                <a:cs typeface="Helvetica Neue" panose="02000503000000020004" pitchFamily="2" charset="0"/>
              </a:rPr>
            </a:b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but with different uncertainty quantification techniques.</a:t>
            </a:r>
          </a:p>
        </p:txBody>
      </p:sp>
      <p:pic>
        <p:nvPicPr>
          <p:cNvPr id="6" name="Picture 5">
            <a:extLst>
              <a:ext uri="{FF2B5EF4-FFF2-40B4-BE49-F238E27FC236}">
                <a16:creationId xmlns:a16="http://schemas.microsoft.com/office/drawing/2014/main" id="{DB518417-F450-B14A-ABD5-D2C52EAD6195}"/>
              </a:ext>
            </a:extLst>
          </p:cNvPr>
          <p:cNvPicPr>
            <a:picLocks noChangeAspect="1"/>
          </p:cNvPicPr>
          <p:nvPr/>
        </p:nvPicPr>
        <p:blipFill>
          <a:blip r:embed="rId3"/>
          <a:stretch>
            <a:fillRect/>
          </a:stretch>
        </p:blipFill>
        <p:spPr>
          <a:xfrm>
            <a:off x="1977651" y="2369238"/>
            <a:ext cx="5188697" cy="1961082"/>
          </a:xfrm>
          <a:prstGeom prst="rect">
            <a:avLst/>
          </a:prstGeom>
        </p:spPr>
      </p:pic>
      <p:pic>
        <p:nvPicPr>
          <p:cNvPr id="9" name="Picture 8">
            <a:extLst>
              <a:ext uri="{FF2B5EF4-FFF2-40B4-BE49-F238E27FC236}">
                <a16:creationId xmlns:a16="http://schemas.microsoft.com/office/drawing/2014/main" id="{A9BD4597-383F-7A4D-981A-83D687E603DC}"/>
              </a:ext>
            </a:extLst>
          </p:cNvPr>
          <p:cNvPicPr>
            <a:picLocks noChangeAspect="1"/>
          </p:cNvPicPr>
          <p:nvPr/>
        </p:nvPicPr>
        <p:blipFill rotWithShape="1">
          <a:blip r:embed="rId4"/>
          <a:srcRect b="8405"/>
          <a:stretch/>
        </p:blipFill>
        <p:spPr>
          <a:xfrm>
            <a:off x="1977651" y="429786"/>
            <a:ext cx="5188697" cy="1796241"/>
          </a:xfrm>
          <a:prstGeom prst="rect">
            <a:avLst/>
          </a:prstGeom>
        </p:spPr>
      </p:pic>
      <p:sp>
        <p:nvSpPr>
          <p:cNvPr id="3" name="Slide Number Placeholder 2">
            <a:extLst>
              <a:ext uri="{FF2B5EF4-FFF2-40B4-BE49-F238E27FC236}">
                <a16:creationId xmlns:a16="http://schemas.microsoft.com/office/drawing/2014/main" id="{85C707C4-8CE7-E349-841B-9AF9C11362F1}"/>
              </a:ext>
            </a:extLst>
          </p:cNvPr>
          <p:cNvSpPr>
            <a:spLocks noGrp="1"/>
          </p:cNvSpPr>
          <p:nvPr>
            <p:ph type="sldNum" sz="quarter" idx="16"/>
          </p:nvPr>
        </p:nvSpPr>
        <p:spPr/>
        <p:txBody>
          <a:bodyPr/>
          <a:lstStyle/>
          <a:p>
            <a:fld id="{E1E1CD7C-2161-7D43-862E-CE4C333CD873}" type="slidenum">
              <a:rPr lang="fr-FR" smtClean="0"/>
              <a:pPr/>
              <a:t>17</a:t>
            </a:fld>
            <a:endParaRPr lang="fr-FR" dirty="0"/>
          </a:p>
        </p:txBody>
      </p:sp>
    </p:spTree>
    <p:extLst>
      <p:ext uri="{BB962C8B-B14F-4D97-AF65-F5344CB8AC3E}">
        <p14:creationId xmlns:p14="http://schemas.microsoft.com/office/powerpoint/2010/main" val="105387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9AC80F7-73F7-3C41-908E-FF4430946D68}"/>
              </a:ext>
            </a:extLst>
          </p:cNvPr>
          <p:cNvSpPr/>
          <p:nvPr/>
        </p:nvSpPr>
        <p:spPr>
          <a:xfrm>
            <a:off x="415670" y="2320007"/>
            <a:ext cx="8312662" cy="2486879"/>
          </a:xfrm>
          <a:prstGeom prst="rect">
            <a:avLst/>
          </a:prstGeom>
          <a:solidFill>
            <a:schemeClr val="bg1">
              <a:lumMod val="8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Kernel predictive control</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D464656-0092-2A49-82F0-EDB2FD6B4AD2}"/>
              </a:ext>
            </a:extLst>
          </p:cNvPr>
          <p:cNvSpPr txBox="1"/>
          <p:nvPr/>
        </p:nvSpPr>
        <p:spPr>
          <a:xfrm>
            <a:off x="415669" y="996118"/>
            <a:ext cx="2017693" cy="342466"/>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Inverted pendulum</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6A9D126B-7BA9-A048-AC03-FAE53B01FC84}"/>
              </a:ext>
            </a:extLst>
          </p:cNvPr>
          <p:cNvSpPr txBox="1"/>
          <p:nvPr/>
        </p:nvSpPr>
        <p:spPr>
          <a:xfrm>
            <a:off x="5133342" y="967442"/>
            <a:ext cx="1352619" cy="342466"/>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Constraints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32" name="Picture 31"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vert x_1 \vert \leq 3$, $\ \vert x_2 \vert \leq 1$, $\ \vert u \vert \leq 1$&#10;&#10;\end{document}" title="IguanaTex Bitmap Display">
            <a:extLst>
              <a:ext uri="{FF2B5EF4-FFF2-40B4-BE49-F238E27FC236}">
                <a16:creationId xmlns:a16="http://schemas.microsoft.com/office/drawing/2014/main" id="{D3AE0FA2-0C2F-564F-BC9E-6CA0608667BB}"/>
              </a:ext>
            </a:extLst>
          </p:cNvPr>
          <p:cNvPicPr>
            <a:picLocks noChangeAspect="1"/>
          </p:cNvPicPr>
          <p:nvPr>
            <p:custDataLst>
              <p:tags r:id="rId1"/>
            </p:custDataLst>
          </p:nvPr>
        </p:nvPicPr>
        <p:blipFill>
          <a:blip r:embed="rId8"/>
          <a:stretch>
            <a:fillRect/>
          </a:stretch>
        </p:blipFill>
        <p:spPr>
          <a:xfrm>
            <a:off x="5230812" y="1338575"/>
            <a:ext cx="2336800" cy="203200"/>
          </a:xfrm>
          <a:prstGeom prst="rect">
            <a:avLst/>
          </a:prstGeom>
        </p:spPr>
      </p:pic>
      <p:sp>
        <p:nvSpPr>
          <p:cNvPr id="20" name="TextBox 19">
            <a:extLst>
              <a:ext uri="{FF2B5EF4-FFF2-40B4-BE49-F238E27FC236}">
                <a16:creationId xmlns:a16="http://schemas.microsoft.com/office/drawing/2014/main" id="{9A5DEF6D-C3C9-044F-8BF2-E40CB80BD0F0}"/>
              </a:ext>
            </a:extLst>
          </p:cNvPr>
          <p:cNvSpPr txBox="1"/>
          <p:nvPr/>
        </p:nvSpPr>
        <p:spPr>
          <a:xfrm>
            <a:off x="5133342" y="1595795"/>
            <a:ext cx="1926364" cy="342530"/>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Desired equilibrium</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34" name="Picture 33"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x_1 = x_2 = 0$&#10;&#10;\end{document}" title="IguanaTex Bitmap Display">
            <a:extLst>
              <a:ext uri="{FF2B5EF4-FFF2-40B4-BE49-F238E27FC236}">
                <a16:creationId xmlns:a16="http://schemas.microsoft.com/office/drawing/2014/main" id="{04A5606E-D0D0-9B40-A303-63983F0840BA}"/>
              </a:ext>
            </a:extLst>
          </p:cNvPr>
          <p:cNvPicPr>
            <a:picLocks noChangeAspect="1"/>
          </p:cNvPicPr>
          <p:nvPr>
            <p:custDataLst>
              <p:tags r:id="rId2"/>
            </p:custDataLst>
          </p:nvPr>
        </p:nvPicPr>
        <p:blipFill>
          <a:blip r:embed="rId9"/>
          <a:stretch>
            <a:fillRect/>
          </a:stretch>
        </p:blipFill>
        <p:spPr>
          <a:xfrm>
            <a:off x="5230812" y="1982056"/>
            <a:ext cx="1056640" cy="162560"/>
          </a:xfrm>
          <a:prstGeom prst="rect">
            <a:avLst/>
          </a:prstGeom>
        </p:spPr>
      </p:pic>
      <p:pic>
        <p:nvPicPr>
          <p:cNvPr id="5" name="Picture 4"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dot x_1 = x_2$$&#10;&#10;\end{document}" title="IguanaTex Bitmap Display">
            <a:extLst>
              <a:ext uri="{FF2B5EF4-FFF2-40B4-BE49-F238E27FC236}">
                <a16:creationId xmlns:a16="http://schemas.microsoft.com/office/drawing/2014/main" id="{67276BBC-FC39-4A41-8F74-A7E064A2E222}"/>
              </a:ext>
            </a:extLst>
          </p:cNvPr>
          <p:cNvPicPr>
            <a:picLocks noChangeAspect="1"/>
          </p:cNvPicPr>
          <p:nvPr>
            <p:custDataLst>
              <p:tags r:id="rId3"/>
            </p:custDataLst>
          </p:nvPr>
        </p:nvPicPr>
        <p:blipFill>
          <a:blip r:embed="rId10"/>
          <a:stretch>
            <a:fillRect/>
          </a:stretch>
        </p:blipFill>
        <p:spPr>
          <a:xfrm>
            <a:off x="490469" y="1383179"/>
            <a:ext cx="670560" cy="162560"/>
          </a:xfrm>
          <a:prstGeom prst="rect">
            <a:avLst/>
          </a:prstGeom>
        </p:spPr>
      </p:pic>
      <p:pic>
        <p:nvPicPr>
          <p:cNvPr id="7" name="Picture 6"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dot x_2 = (g/l)\sin(x_1) - (\nu/(ml^2)) x_2 + (1/(m l^2)) u$$&#10;&#10;\end{document}" title="IguanaTex Bitmap Display">
            <a:extLst>
              <a:ext uri="{FF2B5EF4-FFF2-40B4-BE49-F238E27FC236}">
                <a16:creationId xmlns:a16="http://schemas.microsoft.com/office/drawing/2014/main" id="{E89D00FA-6256-244E-B9C9-C0F8666961CD}"/>
              </a:ext>
            </a:extLst>
          </p:cNvPr>
          <p:cNvPicPr>
            <a:picLocks noChangeAspect="1"/>
          </p:cNvPicPr>
          <p:nvPr>
            <p:custDataLst>
              <p:tags r:id="rId4"/>
            </p:custDataLst>
          </p:nvPr>
        </p:nvPicPr>
        <p:blipFill>
          <a:blip r:embed="rId11"/>
          <a:stretch>
            <a:fillRect/>
          </a:stretch>
        </p:blipFill>
        <p:spPr>
          <a:xfrm>
            <a:off x="490469" y="1645700"/>
            <a:ext cx="4084320" cy="243840"/>
          </a:xfrm>
          <a:prstGeom prst="rect">
            <a:avLst/>
          </a:prstGeom>
        </p:spPr>
      </p:pic>
      <p:pic>
        <p:nvPicPr>
          <p:cNvPr id="39" name="Picture 38"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9;\begin{align}&#10;&#9;&#9;\text{KPC}: \; \min_{X,U} &amp; \quad \sum_{t=0}^{N-1} \ell (x_t,u_t) + \ell_f (x_N) \nonumber \\&#10;&#9;&#9;\text{subj. to} &amp; \quad x_{t} = F_{t}(x_0,u_0,\dots,u_{t-1}), \, \forall t \nonumber \\&#10;&#9;&#9;&amp; \quad \mathbb{X}_t(x_0,u_0,\dots,u_{t-1}) \subseteq \mathbb{X}, \; \forall t \hspace{2cm} \nonumber \\&#10;&#9;&#9;&amp; \quad \mathbb{X}_N(x_0,u_0,\dots,u_{N-1}) \subseteq \mathbb{X}_{\text{safe}} \nonumber \\&#10;&#9;&#9;&amp; \quad u_t \in \mathbb{U}, \, \forall t \nonumber&#10;&#9;\end{align}&#10;&#10;&#10;\end{document}" title="IguanaTex Bitmap Display">
            <a:extLst>
              <a:ext uri="{FF2B5EF4-FFF2-40B4-BE49-F238E27FC236}">
                <a16:creationId xmlns:a16="http://schemas.microsoft.com/office/drawing/2014/main" id="{9692E85A-BEB0-844E-9A82-E6228577F9AE}"/>
              </a:ext>
            </a:extLst>
          </p:cNvPr>
          <p:cNvPicPr>
            <a:picLocks noChangeAspect="1"/>
          </p:cNvPicPr>
          <p:nvPr>
            <p:custDataLst>
              <p:tags r:id="rId5"/>
            </p:custDataLst>
          </p:nvPr>
        </p:nvPicPr>
        <p:blipFill>
          <a:blip r:embed="rId12"/>
          <a:stretch>
            <a:fillRect/>
          </a:stretch>
        </p:blipFill>
        <p:spPr>
          <a:xfrm>
            <a:off x="642869" y="2581134"/>
            <a:ext cx="3779520" cy="1808480"/>
          </a:xfrm>
          <a:prstGeom prst="rect">
            <a:avLst/>
          </a:prstGeom>
        </p:spPr>
      </p:pic>
      <p:sp>
        <p:nvSpPr>
          <p:cNvPr id="41" name="TextBox 40">
            <a:extLst>
              <a:ext uri="{FF2B5EF4-FFF2-40B4-BE49-F238E27FC236}">
                <a16:creationId xmlns:a16="http://schemas.microsoft.com/office/drawing/2014/main" id="{3AEE6236-CFA4-A04F-9FD5-D0B74A6B1BB2}"/>
              </a:ext>
            </a:extLst>
          </p:cNvPr>
          <p:cNvSpPr txBox="1"/>
          <p:nvPr/>
        </p:nvSpPr>
        <p:spPr>
          <a:xfrm>
            <a:off x="4867992" y="3233518"/>
            <a:ext cx="2191714" cy="276999"/>
          </a:xfrm>
          <a:prstGeom prst="rect">
            <a:avLst/>
          </a:prstGeom>
          <a:solidFill>
            <a:schemeClr val="bg1">
              <a:lumMod val="95000"/>
            </a:schemeClr>
          </a:solidFill>
        </p:spPr>
        <p:txBody>
          <a:bodyPr wrap="square" anchor="ctr">
            <a:spAutoFit/>
          </a:bodyPr>
          <a:lstStyle/>
          <a:p>
            <a:pPr algn="just">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Multi-step kernel models</a:t>
            </a:r>
          </a:p>
        </p:txBody>
      </p:sp>
      <p:sp>
        <p:nvSpPr>
          <p:cNvPr id="42" name="TextBox 41">
            <a:extLst>
              <a:ext uri="{FF2B5EF4-FFF2-40B4-BE49-F238E27FC236}">
                <a16:creationId xmlns:a16="http://schemas.microsoft.com/office/drawing/2014/main" id="{D44C0E6D-C0C2-1744-89E0-B26B3508856D}"/>
              </a:ext>
            </a:extLst>
          </p:cNvPr>
          <p:cNvSpPr txBox="1"/>
          <p:nvPr/>
        </p:nvSpPr>
        <p:spPr>
          <a:xfrm>
            <a:off x="4867992" y="3663985"/>
            <a:ext cx="2191714" cy="276999"/>
          </a:xfrm>
          <a:prstGeom prst="rect">
            <a:avLst/>
          </a:prstGeom>
          <a:solidFill>
            <a:schemeClr val="bg1">
              <a:lumMod val="95000"/>
            </a:schemeClr>
          </a:solidFill>
        </p:spPr>
        <p:txBody>
          <a:bodyPr wrap="square" anchor="ctr">
            <a:spAutoFit/>
          </a:bodyPr>
          <a:lstStyle/>
          <a:p>
            <a:pPr algn="just">
              <a:spcAft>
                <a:spcPts val="1000"/>
              </a:spcAft>
            </a:pPr>
            <a:r>
              <a:rPr lang="en-GB" sz="1200" b="1" dirty="0" err="1">
                <a:solidFill>
                  <a:srgbClr val="000000"/>
                </a:solidFill>
                <a:latin typeface="Helvetica" pitchFamily="2" charset="0"/>
                <a:ea typeface="Helvetica Neue" panose="02000503000000020004" pitchFamily="2" charset="0"/>
                <a:cs typeface="Helvetica Neue" panose="02000503000000020004" pitchFamily="2" charset="0"/>
              </a:rPr>
              <a:t>Robustifying</a:t>
            </a: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 constraints</a:t>
            </a:r>
          </a:p>
        </p:txBody>
      </p:sp>
      <p:sp>
        <p:nvSpPr>
          <p:cNvPr id="43" name="Right Brace 42">
            <a:extLst>
              <a:ext uri="{FF2B5EF4-FFF2-40B4-BE49-F238E27FC236}">
                <a16:creationId xmlns:a16="http://schemas.microsoft.com/office/drawing/2014/main" id="{7064B92B-9D3D-8843-A752-F0402A7FE4B6}"/>
              </a:ext>
            </a:extLst>
          </p:cNvPr>
          <p:cNvSpPr/>
          <p:nvPr/>
        </p:nvSpPr>
        <p:spPr>
          <a:xfrm>
            <a:off x="4572000" y="3582030"/>
            <a:ext cx="166255" cy="491206"/>
          </a:xfrm>
          <a:prstGeom prst="rightBrac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 name="Slide Number Placeholder 2">
            <a:extLst>
              <a:ext uri="{FF2B5EF4-FFF2-40B4-BE49-F238E27FC236}">
                <a16:creationId xmlns:a16="http://schemas.microsoft.com/office/drawing/2014/main" id="{0DDB62E7-2D23-1247-9CAA-5647028AE9A9}"/>
              </a:ext>
            </a:extLst>
          </p:cNvPr>
          <p:cNvSpPr>
            <a:spLocks noGrp="1"/>
          </p:cNvSpPr>
          <p:nvPr>
            <p:ph type="sldNum" sz="quarter" idx="16"/>
          </p:nvPr>
        </p:nvSpPr>
        <p:spPr/>
        <p:txBody>
          <a:bodyPr/>
          <a:lstStyle/>
          <a:p>
            <a:fld id="{E1E1CD7C-2161-7D43-862E-CE4C333CD873}" type="slidenum">
              <a:rPr lang="fr-FR" smtClean="0"/>
              <a:pPr/>
              <a:t>18</a:t>
            </a:fld>
            <a:endParaRPr lang="fr-FR" dirty="0"/>
          </a:p>
        </p:txBody>
      </p:sp>
    </p:spTree>
    <p:extLst>
      <p:ext uri="{BB962C8B-B14F-4D97-AF65-F5344CB8AC3E}">
        <p14:creationId xmlns:p14="http://schemas.microsoft.com/office/powerpoint/2010/main" val="2261413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pic>
        <p:nvPicPr>
          <p:cNvPr id="5" name="Picture 4">
            <a:extLst>
              <a:ext uri="{FF2B5EF4-FFF2-40B4-BE49-F238E27FC236}">
                <a16:creationId xmlns:a16="http://schemas.microsoft.com/office/drawing/2014/main" id="{568AA045-DD17-294E-98AA-5495FA494E06}"/>
              </a:ext>
            </a:extLst>
          </p:cNvPr>
          <p:cNvPicPr>
            <a:picLocks noChangeAspect="1"/>
          </p:cNvPicPr>
          <p:nvPr/>
        </p:nvPicPr>
        <p:blipFill>
          <a:blip r:embed="rId3"/>
          <a:stretch>
            <a:fillRect/>
          </a:stretch>
        </p:blipFill>
        <p:spPr>
          <a:xfrm>
            <a:off x="294725" y="1060702"/>
            <a:ext cx="2758413" cy="2113070"/>
          </a:xfrm>
          <a:prstGeom prst="rect">
            <a:avLst/>
          </a:prstGeom>
        </p:spPr>
      </p:pic>
      <p:pic>
        <p:nvPicPr>
          <p:cNvPr id="8" name="Picture 7">
            <a:extLst>
              <a:ext uri="{FF2B5EF4-FFF2-40B4-BE49-F238E27FC236}">
                <a16:creationId xmlns:a16="http://schemas.microsoft.com/office/drawing/2014/main" id="{A93A30B9-FB79-5B4D-881C-324851BCD2CF}"/>
              </a:ext>
            </a:extLst>
          </p:cNvPr>
          <p:cNvPicPr>
            <a:picLocks noChangeAspect="1"/>
          </p:cNvPicPr>
          <p:nvPr/>
        </p:nvPicPr>
        <p:blipFill>
          <a:blip r:embed="rId4"/>
          <a:stretch>
            <a:fillRect/>
          </a:stretch>
        </p:blipFill>
        <p:spPr>
          <a:xfrm>
            <a:off x="3226653" y="1060703"/>
            <a:ext cx="2758413" cy="2113070"/>
          </a:xfrm>
          <a:prstGeom prst="rect">
            <a:avLst/>
          </a:prstGeom>
        </p:spPr>
      </p:pic>
      <p:pic>
        <p:nvPicPr>
          <p:cNvPr id="11" name="Picture 10">
            <a:extLst>
              <a:ext uri="{FF2B5EF4-FFF2-40B4-BE49-F238E27FC236}">
                <a16:creationId xmlns:a16="http://schemas.microsoft.com/office/drawing/2014/main" id="{2DE89E75-AE22-9947-B85E-AFEF3BF612CF}"/>
              </a:ext>
            </a:extLst>
          </p:cNvPr>
          <p:cNvPicPr>
            <a:picLocks noChangeAspect="1"/>
          </p:cNvPicPr>
          <p:nvPr/>
        </p:nvPicPr>
        <p:blipFill>
          <a:blip r:embed="rId5"/>
          <a:stretch>
            <a:fillRect/>
          </a:stretch>
        </p:blipFill>
        <p:spPr>
          <a:xfrm>
            <a:off x="6158581" y="1060703"/>
            <a:ext cx="2758413" cy="2113070"/>
          </a:xfrm>
          <a:prstGeom prst="rect">
            <a:avLst/>
          </a:prstGeom>
        </p:spPr>
      </p:pic>
      <p:sp>
        <p:nvSpPr>
          <p:cNvPr id="12" name="TextBox 11">
            <a:extLst>
              <a:ext uri="{FF2B5EF4-FFF2-40B4-BE49-F238E27FC236}">
                <a16:creationId xmlns:a16="http://schemas.microsoft.com/office/drawing/2014/main" id="{E6638BE6-16AD-B34A-B98A-B3B4F1500616}"/>
              </a:ext>
            </a:extLst>
          </p:cNvPr>
          <p:cNvSpPr txBox="1"/>
          <p:nvPr/>
        </p:nvSpPr>
        <p:spPr>
          <a:xfrm>
            <a:off x="632951" y="3255233"/>
            <a:ext cx="1921323" cy="276999"/>
          </a:xfrm>
          <a:prstGeom prst="rect">
            <a:avLst/>
          </a:prstGeom>
          <a:solidFill>
            <a:schemeClr val="bg1">
              <a:lumMod val="95000"/>
            </a:schemeClr>
          </a:solidFill>
        </p:spPr>
        <p:txBody>
          <a:bodyPr wrap="square" anchor="ctr">
            <a:spAutoFit/>
          </a:bodyPr>
          <a:lstStyle/>
          <a:p>
            <a:pPr algn="ctr">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Naïve kernel-based MPC</a:t>
            </a:r>
          </a:p>
        </p:txBody>
      </p:sp>
      <p:sp>
        <p:nvSpPr>
          <p:cNvPr id="13" name="TextBox 12">
            <a:extLst>
              <a:ext uri="{FF2B5EF4-FFF2-40B4-BE49-F238E27FC236}">
                <a16:creationId xmlns:a16="http://schemas.microsoft.com/office/drawing/2014/main" id="{87BB6F5C-E93D-664A-BDEB-6D1E041D6684}"/>
              </a:ext>
            </a:extLst>
          </p:cNvPr>
          <p:cNvSpPr txBox="1"/>
          <p:nvPr/>
        </p:nvSpPr>
        <p:spPr>
          <a:xfrm>
            <a:off x="6535852" y="3255233"/>
            <a:ext cx="2131661" cy="276999"/>
          </a:xfrm>
          <a:prstGeom prst="rect">
            <a:avLst/>
          </a:prstGeom>
          <a:solidFill>
            <a:schemeClr val="bg1">
              <a:lumMod val="95000"/>
            </a:schemeClr>
          </a:solidFill>
        </p:spPr>
        <p:txBody>
          <a:bodyPr wrap="square" anchor="ctr">
            <a:spAutoFit/>
          </a:bodyPr>
          <a:lstStyle/>
          <a:p>
            <a:pPr algn="ctr">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KPC predictions</a:t>
            </a:r>
          </a:p>
        </p:txBody>
      </p:sp>
      <p:sp>
        <p:nvSpPr>
          <p:cNvPr id="14" name="TextBox 13">
            <a:extLst>
              <a:ext uri="{FF2B5EF4-FFF2-40B4-BE49-F238E27FC236}">
                <a16:creationId xmlns:a16="http://schemas.microsoft.com/office/drawing/2014/main" id="{855523DD-6975-664B-AD2F-97B7E8DE58B3}"/>
              </a:ext>
            </a:extLst>
          </p:cNvPr>
          <p:cNvSpPr txBox="1"/>
          <p:nvPr/>
        </p:nvSpPr>
        <p:spPr>
          <a:xfrm>
            <a:off x="3540028" y="3255233"/>
            <a:ext cx="2131661" cy="276999"/>
          </a:xfrm>
          <a:prstGeom prst="rect">
            <a:avLst/>
          </a:prstGeom>
          <a:solidFill>
            <a:schemeClr val="bg1">
              <a:lumMod val="95000"/>
            </a:schemeClr>
          </a:solidFill>
        </p:spPr>
        <p:txBody>
          <a:bodyPr wrap="square" anchor="ctr">
            <a:spAutoFit/>
          </a:bodyPr>
          <a:lstStyle/>
          <a:p>
            <a:pPr algn="ctr">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KPC</a:t>
            </a:r>
          </a:p>
        </p:txBody>
      </p:sp>
      <p:sp>
        <p:nvSpPr>
          <p:cNvPr id="15" name="TextBox 14">
            <a:extLst>
              <a:ext uri="{FF2B5EF4-FFF2-40B4-BE49-F238E27FC236}">
                <a16:creationId xmlns:a16="http://schemas.microsoft.com/office/drawing/2014/main" id="{670E6C9A-4989-A242-BE4C-367C70702ED6}"/>
              </a:ext>
            </a:extLst>
          </p:cNvPr>
          <p:cNvSpPr txBox="1"/>
          <p:nvPr/>
        </p:nvSpPr>
        <p:spPr>
          <a:xfrm>
            <a:off x="362560" y="3851546"/>
            <a:ext cx="8554434" cy="461665"/>
          </a:xfrm>
          <a:prstGeom prst="rect">
            <a:avLst/>
          </a:prstGeom>
          <a:solidFill>
            <a:schemeClr val="bg1">
              <a:lumMod val="95000"/>
            </a:schemeClr>
          </a:solidFill>
        </p:spPr>
        <p:txBody>
          <a:bodyPr wrap="square" anchor="ctr">
            <a:spAutoFit/>
          </a:bodyPr>
          <a:lstStyle/>
          <a:p>
            <a:pPr algn="just">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Sampling period of 0.2 s, prediction horizon N=8, 100 data-points for each regression task (8 in total), noise bounds of 0.01, isotropic SE kernel, MLE estimation, and a norm augmentation factor of 300% to estimate the underlying RKHS norms.</a:t>
            </a:r>
          </a:p>
        </p:txBody>
      </p:sp>
      <p:sp>
        <p:nvSpPr>
          <p:cNvPr id="3" name="Slide Number Placeholder 2">
            <a:extLst>
              <a:ext uri="{FF2B5EF4-FFF2-40B4-BE49-F238E27FC236}">
                <a16:creationId xmlns:a16="http://schemas.microsoft.com/office/drawing/2014/main" id="{9EEA2085-2332-9444-83D5-8D97B18847A6}"/>
              </a:ext>
            </a:extLst>
          </p:cNvPr>
          <p:cNvSpPr>
            <a:spLocks noGrp="1"/>
          </p:cNvSpPr>
          <p:nvPr>
            <p:ph type="sldNum" sz="quarter" idx="16"/>
          </p:nvPr>
        </p:nvSpPr>
        <p:spPr/>
        <p:txBody>
          <a:bodyPr/>
          <a:lstStyle/>
          <a:p>
            <a:fld id="{E1E1CD7C-2161-7D43-862E-CE4C333CD873}" type="slidenum">
              <a:rPr lang="fr-FR" smtClean="0"/>
              <a:pPr/>
              <a:t>19</a:t>
            </a:fld>
            <a:endParaRPr lang="fr-FR" dirty="0"/>
          </a:p>
        </p:txBody>
      </p:sp>
    </p:spTree>
    <p:extLst>
      <p:ext uri="{BB962C8B-B14F-4D97-AF65-F5344CB8AC3E}">
        <p14:creationId xmlns:p14="http://schemas.microsoft.com/office/powerpoint/2010/main" val="591276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Agenda</a:t>
            </a:r>
            <a:endParaRPr lang="fr-CH" sz="2000" spc="-80" dirty="0"/>
          </a:p>
        </p:txBody>
      </p:sp>
      <p:sp>
        <p:nvSpPr>
          <p:cNvPr id="5" name="Rectangle 4">
            <a:extLst>
              <a:ext uri="{FF2B5EF4-FFF2-40B4-BE49-F238E27FC236}">
                <a16:creationId xmlns:a16="http://schemas.microsoft.com/office/drawing/2014/main" id="{241CACAA-8273-C24B-88D8-2E311B232FE8}"/>
              </a:ext>
            </a:extLst>
          </p:cNvPr>
          <p:cNvSpPr/>
          <p:nvPr/>
        </p:nvSpPr>
        <p:spPr>
          <a:xfrm>
            <a:off x="1150347" y="788986"/>
            <a:ext cx="3240000" cy="18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t"/>
          <a:lstStyle/>
          <a:p>
            <a:pPr algn="ctr">
              <a:lnSpc>
                <a:spcPts val="3240"/>
              </a:lnSpc>
            </a:pPr>
            <a:r>
              <a:rPr lang="en-GB" sz="1600" b="1" dirty="0">
                <a:solidFill>
                  <a:srgbClr val="FFFFFF"/>
                </a:solidFill>
                <a:latin typeface="Helvetica" pitchFamily="2" charset="0"/>
              </a:rPr>
              <a:t>PART 1</a:t>
            </a:r>
          </a:p>
        </p:txBody>
      </p:sp>
      <p:sp>
        <p:nvSpPr>
          <p:cNvPr id="6" name="Rectangle 5">
            <a:extLst>
              <a:ext uri="{FF2B5EF4-FFF2-40B4-BE49-F238E27FC236}">
                <a16:creationId xmlns:a16="http://schemas.microsoft.com/office/drawing/2014/main" id="{7DC287FD-836A-3443-913B-33359996A95E}"/>
              </a:ext>
            </a:extLst>
          </p:cNvPr>
          <p:cNvSpPr/>
          <p:nvPr/>
        </p:nvSpPr>
        <p:spPr>
          <a:xfrm>
            <a:off x="4664862" y="788986"/>
            <a:ext cx="3240000"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t"/>
          <a:lstStyle/>
          <a:p>
            <a:pPr lvl="0" algn="ctr">
              <a:lnSpc>
                <a:spcPts val="3240"/>
              </a:lnSpc>
              <a:spcAft>
                <a:spcPts val="400"/>
              </a:spcAft>
            </a:pPr>
            <a:r>
              <a:rPr lang="en-GB" sz="1600" b="1" dirty="0">
                <a:solidFill>
                  <a:srgbClr val="FFFFFF"/>
                </a:solidFill>
                <a:latin typeface="Helvetica" pitchFamily="2" charset="0"/>
              </a:rPr>
              <a:t>PART 2</a:t>
            </a:r>
          </a:p>
        </p:txBody>
      </p:sp>
      <p:sp>
        <p:nvSpPr>
          <p:cNvPr id="7" name="Rectangle 6">
            <a:extLst>
              <a:ext uri="{FF2B5EF4-FFF2-40B4-BE49-F238E27FC236}">
                <a16:creationId xmlns:a16="http://schemas.microsoft.com/office/drawing/2014/main" id="{C3A3B6EB-763B-5D4B-AF76-F74EBF6EC532}"/>
              </a:ext>
            </a:extLst>
          </p:cNvPr>
          <p:cNvSpPr/>
          <p:nvPr/>
        </p:nvSpPr>
        <p:spPr>
          <a:xfrm>
            <a:off x="1150347" y="2849816"/>
            <a:ext cx="3240000" cy="1800000"/>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t">
            <a:noAutofit/>
          </a:bodyPr>
          <a:lstStyle/>
          <a:p>
            <a:pPr algn="ctr">
              <a:lnSpc>
                <a:spcPts val="3240"/>
              </a:lnSpc>
              <a:spcAft>
                <a:spcPts val="400"/>
              </a:spcAft>
            </a:pPr>
            <a:r>
              <a:rPr lang="en-GB" sz="1600" b="1" dirty="0">
                <a:solidFill>
                  <a:srgbClr val="FFFFFF"/>
                </a:solidFill>
                <a:latin typeface="Helvetica" pitchFamily="2" charset="0"/>
              </a:rPr>
              <a:t>PART 3</a:t>
            </a:r>
          </a:p>
        </p:txBody>
      </p:sp>
      <p:sp>
        <p:nvSpPr>
          <p:cNvPr id="8" name="Rectangle 7">
            <a:extLst>
              <a:ext uri="{FF2B5EF4-FFF2-40B4-BE49-F238E27FC236}">
                <a16:creationId xmlns:a16="http://schemas.microsoft.com/office/drawing/2014/main" id="{114B22A6-F393-9B48-87F5-5A71CBD4DB4E}"/>
              </a:ext>
            </a:extLst>
          </p:cNvPr>
          <p:cNvSpPr/>
          <p:nvPr/>
        </p:nvSpPr>
        <p:spPr>
          <a:xfrm>
            <a:off x="4653991" y="2849816"/>
            <a:ext cx="3240000" cy="180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t"/>
          <a:lstStyle/>
          <a:p>
            <a:pPr algn="ctr">
              <a:lnSpc>
                <a:spcPts val="3240"/>
              </a:lnSpc>
              <a:spcAft>
                <a:spcPts val="400"/>
              </a:spcAft>
            </a:pPr>
            <a:r>
              <a:rPr lang="en-GB" sz="1600" b="1" dirty="0">
                <a:solidFill>
                  <a:srgbClr val="FFFFFF"/>
                </a:solidFill>
                <a:latin typeface="Helvetica" pitchFamily="2" charset="0"/>
              </a:rPr>
              <a:t>PART 4</a:t>
            </a:r>
          </a:p>
        </p:txBody>
      </p:sp>
      <p:sp>
        <p:nvSpPr>
          <p:cNvPr id="9" name="TextBox 8">
            <a:extLst>
              <a:ext uri="{FF2B5EF4-FFF2-40B4-BE49-F238E27FC236}">
                <a16:creationId xmlns:a16="http://schemas.microsoft.com/office/drawing/2014/main" id="{EC4FA2BE-BA31-0440-B4C9-FD0C52789F23}"/>
              </a:ext>
            </a:extLst>
          </p:cNvPr>
          <p:cNvSpPr txBox="1"/>
          <p:nvPr/>
        </p:nvSpPr>
        <p:spPr>
          <a:xfrm>
            <a:off x="1150348" y="1538635"/>
            <a:ext cx="3240000" cy="425886"/>
          </a:xfrm>
          <a:prstGeom prst="rect">
            <a:avLst/>
          </a:prstGeom>
          <a:noFill/>
        </p:spPr>
        <p:txBody>
          <a:bodyPr wrap="square">
            <a:spAutoFit/>
          </a:bodyPr>
          <a:lstStyle/>
          <a:p>
            <a:pPr algn="ctr">
              <a:lnSpc>
                <a:spcPct val="150000"/>
              </a:lnSpc>
              <a:spcAft>
                <a:spcPts val="1000"/>
              </a:spcAft>
            </a:pPr>
            <a:r>
              <a:rPr lang="en-GB" sz="1600" b="1" dirty="0">
                <a:solidFill>
                  <a:schemeClr val="bg1"/>
                </a:solidFill>
                <a:effectLst/>
                <a:latin typeface="Helvetica" pitchFamily="2" charset="0"/>
              </a:rPr>
              <a:t>Safely learning with kernels</a:t>
            </a:r>
          </a:p>
        </p:txBody>
      </p:sp>
      <p:sp>
        <p:nvSpPr>
          <p:cNvPr id="11" name="TextBox 10">
            <a:extLst>
              <a:ext uri="{FF2B5EF4-FFF2-40B4-BE49-F238E27FC236}">
                <a16:creationId xmlns:a16="http://schemas.microsoft.com/office/drawing/2014/main" id="{A1E7CEB2-F072-1845-B5BD-EA0F96741D1D}"/>
              </a:ext>
            </a:extLst>
          </p:cNvPr>
          <p:cNvSpPr txBox="1"/>
          <p:nvPr/>
        </p:nvSpPr>
        <p:spPr>
          <a:xfrm>
            <a:off x="4653991" y="1336079"/>
            <a:ext cx="3240000" cy="830997"/>
          </a:xfrm>
          <a:prstGeom prst="rect">
            <a:avLst/>
          </a:prstGeom>
          <a:noFill/>
        </p:spPr>
        <p:txBody>
          <a:bodyPr wrap="square">
            <a:spAutoFit/>
          </a:bodyPr>
          <a:lstStyle/>
          <a:p>
            <a:pPr algn="ctr">
              <a:spcAft>
                <a:spcPts val="400"/>
              </a:spcAft>
            </a:pPr>
            <a:r>
              <a:rPr lang="en-GB" sz="1600" b="1" dirty="0">
                <a:solidFill>
                  <a:schemeClr val="bg1"/>
                </a:solidFill>
                <a:latin typeface="Helvetica" pitchFamily="2" charset="0"/>
              </a:rPr>
              <a:t>Building temperature control through Gaussian process and model predictive control</a:t>
            </a:r>
          </a:p>
        </p:txBody>
      </p:sp>
      <p:sp>
        <p:nvSpPr>
          <p:cNvPr id="13" name="TextBox 12">
            <a:extLst>
              <a:ext uri="{FF2B5EF4-FFF2-40B4-BE49-F238E27FC236}">
                <a16:creationId xmlns:a16="http://schemas.microsoft.com/office/drawing/2014/main" id="{3DEC81C7-3BFE-8745-8AE3-E1465F633502}"/>
              </a:ext>
            </a:extLst>
          </p:cNvPr>
          <p:cNvSpPr txBox="1"/>
          <p:nvPr/>
        </p:nvSpPr>
        <p:spPr>
          <a:xfrm>
            <a:off x="1150347" y="3457428"/>
            <a:ext cx="3240000" cy="584775"/>
          </a:xfrm>
          <a:prstGeom prst="rect">
            <a:avLst/>
          </a:prstGeom>
          <a:noFill/>
        </p:spPr>
        <p:txBody>
          <a:bodyPr wrap="square">
            <a:spAutoFit/>
          </a:bodyPr>
          <a:lstStyle/>
          <a:p>
            <a:pPr algn="ctr"/>
            <a:r>
              <a:rPr lang="en-GB" sz="1600" b="1" dirty="0">
                <a:solidFill>
                  <a:schemeClr val="bg1"/>
                </a:solidFill>
                <a:latin typeface="Helvetica" pitchFamily="2" charset="0"/>
              </a:rPr>
              <a:t>Learning MPC controllers with </a:t>
            </a:r>
            <a:r>
              <a:rPr lang="en-GB" sz="1600" b="1" dirty="0" err="1">
                <a:solidFill>
                  <a:schemeClr val="bg1"/>
                </a:solidFill>
                <a:latin typeface="Helvetica" pitchFamily="2" charset="0"/>
              </a:rPr>
              <a:t>pQP</a:t>
            </a:r>
            <a:r>
              <a:rPr lang="en-GB" sz="1600" b="1" dirty="0">
                <a:solidFill>
                  <a:schemeClr val="bg1"/>
                </a:solidFill>
                <a:latin typeface="Helvetica" pitchFamily="2" charset="0"/>
              </a:rPr>
              <a:t> neural networks</a:t>
            </a:r>
          </a:p>
        </p:txBody>
      </p:sp>
      <p:sp>
        <p:nvSpPr>
          <p:cNvPr id="15" name="TextBox 14">
            <a:extLst>
              <a:ext uri="{FF2B5EF4-FFF2-40B4-BE49-F238E27FC236}">
                <a16:creationId xmlns:a16="http://schemas.microsoft.com/office/drawing/2014/main" id="{498EA69A-C525-324D-803A-4926D164D0B0}"/>
              </a:ext>
            </a:extLst>
          </p:cNvPr>
          <p:cNvSpPr txBox="1"/>
          <p:nvPr/>
        </p:nvSpPr>
        <p:spPr>
          <a:xfrm>
            <a:off x="4664862" y="3580538"/>
            <a:ext cx="3240000" cy="338554"/>
          </a:xfrm>
          <a:prstGeom prst="rect">
            <a:avLst/>
          </a:prstGeom>
          <a:noFill/>
        </p:spPr>
        <p:txBody>
          <a:bodyPr wrap="square">
            <a:spAutoFit/>
          </a:bodyPr>
          <a:lstStyle/>
          <a:p>
            <a:pPr algn="ctr"/>
            <a:r>
              <a:rPr lang="en-GB" sz="1600" b="1" dirty="0">
                <a:solidFill>
                  <a:schemeClr val="bg1"/>
                </a:solidFill>
                <a:latin typeface="Helvetica" pitchFamily="2" charset="0"/>
              </a:rPr>
              <a:t>Conclusions</a:t>
            </a:r>
          </a:p>
        </p:txBody>
      </p:sp>
      <p:sp>
        <p:nvSpPr>
          <p:cNvPr id="3" name="Slide Number Placeholder 2">
            <a:extLst>
              <a:ext uri="{FF2B5EF4-FFF2-40B4-BE49-F238E27FC236}">
                <a16:creationId xmlns:a16="http://schemas.microsoft.com/office/drawing/2014/main" id="{F06FFA84-2BB5-6345-9009-BFA45CDFDCA0}"/>
              </a:ext>
            </a:extLst>
          </p:cNvPr>
          <p:cNvSpPr>
            <a:spLocks noGrp="1"/>
          </p:cNvSpPr>
          <p:nvPr>
            <p:ph type="sldNum" sz="quarter" idx="16"/>
          </p:nvPr>
        </p:nvSpPr>
        <p:spPr/>
        <p:txBody>
          <a:bodyPr/>
          <a:lstStyle/>
          <a:p>
            <a:fld id="{E1E1CD7C-2161-7D43-862E-CE4C333CD873}" type="slidenum">
              <a:rPr lang="fr-FR" smtClean="0"/>
              <a:pPr/>
              <a:t>2</a:t>
            </a:fld>
            <a:endParaRPr lang="fr-FR" dirty="0"/>
          </a:p>
        </p:txBody>
      </p:sp>
    </p:spTree>
    <p:extLst>
      <p:ext uri="{BB962C8B-B14F-4D97-AF65-F5344CB8AC3E}">
        <p14:creationId xmlns:p14="http://schemas.microsoft.com/office/powerpoint/2010/main" val="1103765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Conclusion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Final remarks and future investigations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38FD0B12-60DA-284A-9DD2-7C244AB25AEC}"/>
              </a:ext>
            </a:extLst>
          </p:cNvPr>
          <p:cNvSpPr txBox="1"/>
          <p:nvPr/>
        </p:nvSpPr>
        <p:spPr>
          <a:xfrm>
            <a:off x="415669" y="1086577"/>
            <a:ext cx="8312662" cy="2773901"/>
          </a:xfrm>
          <a:prstGeom prst="rect">
            <a:avLst/>
          </a:prstGeom>
          <a:noFill/>
        </p:spPr>
        <p:txBody>
          <a:bodyPr wrap="square" anchor="t">
            <a:noAutofit/>
          </a:bodyPr>
          <a:lstStyle/>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Kernel-based regression error-bounds were extended to handle noisy data</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Novel uncertainty quantification techniques were put forward based on convex optimization </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Applications were presented in the area of analysis and design of control systems</a:t>
            </a:r>
          </a:p>
        </p:txBody>
      </p:sp>
      <p:sp>
        <p:nvSpPr>
          <p:cNvPr id="3" name="Slide Number Placeholder 2">
            <a:extLst>
              <a:ext uri="{FF2B5EF4-FFF2-40B4-BE49-F238E27FC236}">
                <a16:creationId xmlns:a16="http://schemas.microsoft.com/office/drawing/2014/main" id="{48BBF7EB-155C-CB44-AA89-1175A135B071}"/>
              </a:ext>
            </a:extLst>
          </p:cNvPr>
          <p:cNvSpPr>
            <a:spLocks noGrp="1"/>
          </p:cNvSpPr>
          <p:nvPr>
            <p:ph type="sldNum" sz="quarter" idx="16"/>
          </p:nvPr>
        </p:nvSpPr>
        <p:spPr/>
        <p:txBody>
          <a:bodyPr/>
          <a:lstStyle/>
          <a:p>
            <a:fld id="{E1E1CD7C-2161-7D43-862E-CE4C333CD873}" type="slidenum">
              <a:rPr lang="fr-FR" smtClean="0"/>
              <a:pPr/>
              <a:t>20</a:t>
            </a:fld>
            <a:endParaRPr lang="fr-FR" dirty="0"/>
          </a:p>
        </p:txBody>
      </p:sp>
    </p:spTree>
    <p:extLst>
      <p:ext uri="{BB962C8B-B14F-4D97-AF65-F5344CB8AC3E}">
        <p14:creationId xmlns:p14="http://schemas.microsoft.com/office/powerpoint/2010/main" val="2889319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Conclusion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Final remarks and future investigations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38FD0B12-60DA-284A-9DD2-7C244AB25AEC}"/>
              </a:ext>
            </a:extLst>
          </p:cNvPr>
          <p:cNvSpPr txBox="1"/>
          <p:nvPr/>
        </p:nvSpPr>
        <p:spPr>
          <a:xfrm>
            <a:off x="415669" y="1086577"/>
            <a:ext cx="8312662" cy="2773901"/>
          </a:xfrm>
          <a:prstGeom prst="rect">
            <a:avLst/>
          </a:prstGeom>
          <a:noFill/>
        </p:spPr>
        <p:txBody>
          <a:bodyPr wrap="square" anchor="t">
            <a:noAutofit/>
          </a:bodyPr>
          <a:lstStyle/>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Kernel-based regression error-bounds were extended to handle noisy data</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Novel uncertainty quantification techniques were put forward based on convex optimization </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Applications were presented in the area of analysis and design of control systems</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Directions for possible future investigations include:</a:t>
            </a:r>
          </a:p>
          <a:p>
            <a:pPr marL="514350" lvl="1"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Establishing </a:t>
            </a:r>
            <a:r>
              <a:rPr lang="en-GB" sz="1200" dirty="0">
                <a:solidFill>
                  <a:srgbClr val="FF0000"/>
                </a:solidFill>
                <a:latin typeface="Helvetica" pitchFamily="2" charset="0"/>
                <a:ea typeface="Helvetica Neue" panose="02000503000000020004" pitchFamily="2" charset="0"/>
                <a:cs typeface="Helvetica Neue" panose="02000503000000020004" pitchFamily="2" charset="0"/>
              </a:rPr>
              <a:t>continuity properties </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for         and</a:t>
            </a:r>
          </a:p>
          <a:p>
            <a:pPr marL="514350" lvl="1"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Covering the case of </a:t>
            </a:r>
            <a:r>
              <a:rPr lang="en-GB" sz="1200" dirty="0">
                <a:solidFill>
                  <a:srgbClr val="FF0000"/>
                </a:solidFill>
                <a:latin typeface="Helvetica" pitchFamily="2" charset="0"/>
                <a:ea typeface="Helvetica Neue" panose="02000503000000020004" pitchFamily="2" charset="0"/>
                <a:cs typeface="Helvetica Neue" panose="02000503000000020004" pitchFamily="2" charset="0"/>
              </a:rPr>
              <a:t>uncertain inputs</a:t>
            </a:r>
          </a:p>
          <a:p>
            <a:pPr marL="514350" lvl="1"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Devising a kernel-based MPC algorithm that is </a:t>
            </a:r>
            <a:r>
              <a:rPr lang="en-GB" sz="1200" dirty="0">
                <a:solidFill>
                  <a:srgbClr val="FF0000"/>
                </a:solidFill>
                <a:latin typeface="Helvetica" pitchFamily="2" charset="0"/>
                <a:ea typeface="Helvetica Neue" panose="02000503000000020004" pitchFamily="2" charset="0"/>
                <a:cs typeface="Helvetica Neue" panose="02000503000000020004" pitchFamily="2" charset="0"/>
              </a:rPr>
              <a:t>optimistic</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rather than pessimistic</a:t>
            </a:r>
          </a:p>
        </p:txBody>
      </p:sp>
      <p:pic>
        <p:nvPicPr>
          <p:cNvPr id="11" name="Picture 10"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x)$&#10;&#10;\end{document}" title="IguanaTex Bitmap Display">
            <a:extLst>
              <a:ext uri="{FF2B5EF4-FFF2-40B4-BE49-F238E27FC236}">
                <a16:creationId xmlns:a16="http://schemas.microsoft.com/office/drawing/2014/main" id="{A9B444FA-91AF-1A4D-8FD5-B9D584BEC12A}"/>
              </a:ext>
            </a:extLst>
          </p:cNvPr>
          <p:cNvPicPr>
            <a:picLocks noChangeAspect="1"/>
          </p:cNvPicPr>
          <p:nvPr>
            <p:custDataLst>
              <p:tags r:id="rId1"/>
            </p:custDataLst>
          </p:nvPr>
        </p:nvPicPr>
        <p:blipFill>
          <a:blip r:embed="rId5"/>
          <a:stretch>
            <a:fillRect/>
          </a:stretch>
        </p:blipFill>
        <p:spPr>
          <a:xfrm>
            <a:off x="3508242" y="2824485"/>
            <a:ext cx="289560" cy="152400"/>
          </a:xfrm>
          <a:prstGeom prst="rect">
            <a:avLst/>
          </a:prstGeom>
        </p:spPr>
      </p:pic>
      <p:pic>
        <p:nvPicPr>
          <p:cNvPr id="14" name="Picture 13"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B$(x)$&#10;&#10;\end{document}" title="IguanaTex Bitmap Display">
            <a:extLst>
              <a:ext uri="{FF2B5EF4-FFF2-40B4-BE49-F238E27FC236}">
                <a16:creationId xmlns:a16="http://schemas.microsoft.com/office/drawing/2014/main" id="{3C3FEE76-1E52-C944-92AA-AE520340F196}"/>
              </a:ext>
            </a:extLst>
          </p:cNvPr>
          <p:cNvPicPr>
            <a:picLocks noChangeAspect="1"/>
          </p:cNvPicPr>
          <p:nvPr>
            <p:custDataLst>
              <p:tags r:id="rId2"/>
            </p:custDataLst>
          </p:nvPr>
        </p:nvPicPr>
        <p:blipFill>
          <a:blip r:embed="rId6"/>
          <a:stretch>
            <a:fillRect/>
          </a:stretch>
        </p:blipFill>
        <p:spPr>
          <a:xfrm>
            <a:off x="4146804" y="2824814"/>
            <a:ext cx="289560" cy="152400"/>
          </a:xfrm>
          <a:prstGeom prst="rect">
            <a:avLst/>
          </a:prstGeom>
        </p:spPr>
      </p:pic>
      <p:sp>
        <p:nvSpPr>
          <p:cNvPr id="3" name="Slide Number Placeholder 2">
            <a:extLst>
              <a:ext uri="{FF2B5EF4-FFF2-40B4-BE49-F238E27FC236}">
                <a16:creationId xmlns:a16="http://schemas.microsoft.com/office/drawing/2014/main" id="{140684D6-9617-6E45-A8C4-F7B1A23CA889}"/>
              </a:ext>
            </a:extLst>
          </p:cNvPr>
          <p:cNvSpPr>
            <a:spLocks noGrp="1"/>
          </p:cNvSpPr>
          <p:nvPr>
            <p:ph type="sldNum" sz="quarter" idx="16"/>
          </p:nvPr>
        </p:nvSpPr>
        <p:spPr/>
        <p:txBody>
          <a:bodyPr/>
          <a:lstStyle/>
          <a:p>
            <a:fld id="{E1E1CD7C-2161-7D43-862E-CE4C333CD873}" type="slidenum">
              <a:rPr lang="fr-FR" smtClean="0"/>
              <a:pPr/>
              <a:t>21</a:t>
            </a:fld>
            <a:endParaRPr lang="fr-FR" dirty="0"/>
          </a:p>
        </p:txBody>
      </p:sp>
    </p:spTree>
    <p:extLst>
      <p:ext uri="{BB962C8B-B14F-4D97-AF65-F5344CB8AC3E}">
        <p14:creationId xmlns:p14="http://schemas.microsoft.com/office/powerpoint/2010/main" val="312386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Part 2</a:t>
            </a:r>
            <a:endParaRPr lang="fr-CH" sz="2000" spc="-80" dirty="0"/>
          </a:p>
        </p:txBody>
      </p:sp>
      <p:sp>
        <p:nvSpPr>
          <p:cNvPr id="5" name="Rectangle 4">
            <a:extLst>
              <a:ext uri="{FF2B5EF4-FFF2-40B4-BE49-F238E27FC236}">
                <a16:creationId xmlns:a16="http://schemas.microsoft.com/office/drawing/2014/main" id="{241CACAA-8273-C24B-88D8-2E311B232FE8}"/>
              </a:ext>
            </a:extLst>
          </p:cNvPr>
          <p:cNvSpPr/>
          <p:nvPr/>
        </p:nvSpPr>
        <p:spPr>
          <a:xfrm>
            <a:off x="2160971" y="608948"/>
            <a:ext cx="4822058" cy="9077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t"/>
          <a:lstStyle/>
          <a:p>
            <a:pPr algn="ctr">
              <a:lnSpc>
                <a:spcPts val="3240"/>
              </a:lnSpc>
              <a:spcAft>
                <a:spcPts val="400"/>
              </a:spcAft>
            </a:pPr>
            <a:r>
              <a:rPr lang="en-GB" sz="1600" b="1" dirty="0">
                <a:solidFill>
                  <a:schemeClr val="bg1"/>
                </a:solidFill>
                <a:latin typeface="Helvetica" pitchFamily="2" charset="0"/>
              </a:rPr>
              <a:t>Building temperature control through Gaussian process and model predictive control</a:t>
            </a:r>
            <a:endParaRPr lang="en-GB" sz="1600" b="1" dirty="0">
              <a:solidFill>
                <a:srgbClr val="FFFFFF"/>
              </a:solidFill>
              <a:latin typeface="Helvetica" pitchFamily="2" charset="0"/>
            </a:endParaRPr>
          </a:p>
        </p:txBody>
      </p:sp>
      <p:sp>
        <p:nvSpPr>
          <p:cNvPr id="12" name="TextBox 11">
            <a:extLst>
              <a:ext uri="{FF2B5EF4-FFF2-40B4-BE49-F238E27FC236}">
                <a16:creationId xmlns:a16="http://schemas.microsoft.com/office/drawing/2014/main" id="{DF878CB4-2D43-F14C-A8B2-BDC8469DE2AD}"/>
              </a:ext>
            </a:extLst>
          </p:cNvPr>
          <p:cNvSpPr txBox="1"/>
          <p:nvPr/>
        </p:nvSpPr>
        <p:spPr>
          <a:xfrm>
            <a:off x="766023" y="1712492"/>
            <a:ext cx="7611954" cy="2389180"/>
          </a:xfrm>
          <a:prstGeom prst="rect">
            <a:avLst/>
          </a:prstGeom>
          <a:solidFill>
            <a:srgbClr val="0070C0">
              <a:alpha val="13119"/>
            </a:srgbClr>
          </a:solidFill>
        </p:spPr>
        <p:txBody>
          <a:bodyPr wrap="square">
            <a:spAutoFit/>
          </a:bodyPr>
          <a:lstStyle/>
          <a:p>
            <a:pPr algn="just">
              <a:lnSpc>
                <a:spcPct val="150000"/>
              </a:lnSpc>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Published works:</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Di Natale, Lian, </a:t>
            </a: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Shi, Jones. “Lessons learned from data-driven building control experiments: Contrasting Gaussian process-based MPC, bilevel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DeePC</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and deep reinforcement learning.” CDC (2022).</a:t>
            </a:r>
            <a:endParaRPr lang="en-GB" sz="1600" dirty="0">
              <a:solidFill>
                <a:srgbClr val="000000"/>
              </a:solidFill>
              <a:effectLst/>
              <a:latin typeface="Helvetica" pitchFamily="2" charset="0"/>
              <a:ea typeface="Helvetica Neue" panose="02000503000000020004" pitchFamily="2" charset="0"/>
              <a:cs typeface="Helvetica Neue" panose="02000503000000020004" pitchFamily="2" charset="0"/>
            </a:endParaRP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Müller, Dos Santos, Salzmann, Jones. “Experimental data-driven model predictive control of a hospital HVAC system during regular use.” Energy and Buildings (2022).</a:t>
            </a: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Lian, Jones. “Data-driven methods for building control—A review and promising future directions.” Control Engineering Practice (2020).</a:t>
            </a:r>
          </a:p>
        </p:txBody>
      </p:sp>
      <p:sp>
        <p:nvSpPr>
          <p:cNvPr id="3" name="Slide Number Placeholder 2">
            <a:extLst>
              <a:ext uri="{FF2B5EF4-FFF2-40B4-BE49-F238E27FC236}">
                <a16:creationId xmlns:a16="http://schemas.microsoft.com/office/drawing/2014/main" id="{E39E99EB-BD78-1F43-889D-48F1C2EAFC91}"/>
              </a:ext>
            </a:extLst>
          </p:cNvPr>
          <p:cNvSpPr>
            <a:spLocks noGrp="1"/>
          </p:cNvSpPr>
          <p:nvPr>
            <p:ph type="sldNum" sz="quarter" idx="16"/>
          </p:nvPr>
        </p:nvSpPr>
        <p:spPr/>
        <p:txBody>
          <a:bodyPr/>
          <a:lstStyle/>
          <a:p>
            <a:fld id="{E1E1CD7C-2161-7D43-862E-CE4C333CD873}" type="slidenum">
              <a:rPr lang="fr-FR" smtClean="0"/>
              <a:pPr/>
              <a:t>22</a:t>
            </a:fld>
            <a:endParaRPr lang="fr-FR" dirty="0"/>
          </a:p>
        </p:txBody>
      </p:sp>
    </p:spTree>
    <p:extLst>
      <p:ext uri="{BB962C8B-B14F-4D97-AF65-F5344CB8AC3E}">
        <p14:creationId xmlns:p14="http://schemas.microsoft.com/office/powerpoint/2010/main" val="978265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4" name="Picture 3">
            <a:extLst>
              <a:ext uri="{FF2B5EF4-FFF2-40B4-BE49-F238E27FC236}">
                <a16:creationId xmlns:a16="http://schemas.microsoft.com/office/drawing/2014/main" id="{FA67ED76-3D88-3346-B7C7-C8A03EACC1E5}"/>
              </a:ext>
            </a:extLst>
          </p:cNvPr>
          <p:cNvPicPr>
            <a:picLocks noChangeAspect="1"/>
          </p:cNvPicPr>
          <p:nvPr/>
        </p:nvPicPr>
        <p:blipFill>
          <a:blip r:embed="rId3"/>
          <a:stretch>
            <a:fillRect/>
          </a:stretch>
        </p:blipFill>
        <p:spPr>
          <a:xfrm>
            <a:off x="2043731" y="542188"/>
            <a:ext cx="5056537" cy="4352697"/>
          </a:xfrm>
          <a:prstGeom prst="rect">
            <a:avLst/>
          </a:prstGeom>
        </p:spPr>
      </p:pic>
      <p:sp>
        <p:nvSpPr>
          <p:cNvPr id="8" name="Oval 7">
            <a:extLst>
              <a:ext uri="{FF2B5EF4-FFF2-40B4-BE49-F238E27FC236}">
                <a16:creationId xmlns:a16="http://schemas.microsoft.com/office/drawing/2014/main" id="{18F85FE7-39C5-B446-973A-82FFC77C696C}"/>
              </a:ext>
            </a:extLst>
          </p:cNvPr>
          <p:cNvSpPr/>
          <p:nvPr/>
        </p:nvSpPr>
        <p:spPr>
          <a:xfrm rot="20597624">
            <a:off x="4144291" y="3098253"/>
            <a:ext cx="343616" cy="297198"/>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Slide Number Placeholder 2">
            <a:extLst>
              <a:ext uri="{FF2B5EF4-FFF2-40B4-BE49-F238E27FC236}">
                <a16:creationId xmlns:a16="http://schemas.microsoft.com/office/drawing/2014/main" id="{D461D9F9-6617-AA49-A444-BFCB709BEA92}"/>
              </a:ext>
            </a:extLst>
          </p:cNvPr>
          <p:cNvSpPr>
            <a:spLocks noGrp="1"/>
          </p:cNvSpPr>
          <p:nvPr>
            <p:ph type="sldNum" sz="quarter" idx="16"/>
          </p:nvPr>
        </p:nvSpPr>
        <p:spPr/>
        <p:txBody>
          <a:bodyPr/>
          <a:lstStyle/>
          <a:p>
            <a:fld id="{E1E1CD7C-2161-7D43-862E-CE4C333CD873}" type="slidenum">
              <a:rPr lang="fr-FR" smtClean="0"/>
              <a:pPr/>
              <a:t>23</a:t>
            </a:fld>
            <a:endParaRPr lang="fr-FR" dirty="0"/>
          </a:p>
        </p:txBody>
      </p:sp>
    </p:spTree>
    <p:extLst>
      <p:ext uri="{BB962C8B-B14F-4D97-AF65-F5344CB8AC3E}">
        <p14:creationId xmlns:p14="http://schemas.microsoft.com/office/powerpoint/2010/main" val="360821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182CFE-24E9-054A-AE58-49A139241B3D}"/>
              </a:ext>
            </a:extLst>
          </p:cNvPr>
          <p:cNvPicPr>
            <a:picLocks noChangeAspect="1"/>
          </p:cNvPicPr>
          <p:nvPr/>
        </p:nvPicPr>
        <p:blipFill rotWithShape="1">
          <a:blip r:embed="rId3"/>
          <a:srcRect l="3144" t="1677" r="10619"/>
          <a:stretch/>
        </p:blipFill>
        <p:spPr>
          <a:xfrm>
            <a:off x="1449709" y="2726728"/>
            <a:ext cx="6239237" cy="2212918"/>
          </a:xfrm>
          <a:prstGeom prst="rect">
            <a:avLst/>
          </a:prstGeom>
        </p:spPr>
      </p:pic>
      <p:sp>
        <p:nvSpPr>
          <p:cNvPr id="2" name="Titre 1"/>
          <p:cNvSpPr>
            <a:spLocks noGrp="1"/>
          </p:cNvSpPr>
          <p:nvPr>
            <p:ph type="title"/>
          </p:nvPr>
        </p:nvSpPr>
        <p:spPr>
          <a:xfrm>
            <a:off x="748274" y="79368"/>
            <a:ext cx="2359381" cy="399801"/>
          </a:xfrm>
        </p:spPr>
        <p:txBody>
          <a:bodyPr anchor="ctr">
            <a:noAutofit/>
          </a:bodyPr>
          <a:lstStyle/>
          <a:p>
            <a:pPr>
              <a:lnSpc>
                <a:spcPct val="100000"/>
              </a:lnSpc>
            </a:pPr>
            <a:r>
              <a:rPr lang="en-US" sz="2000" dirty="0">
                <a:latin typeface="+mj-lt"/>
              </a:rPr>
              <a:t>System overview</a:t>
            </a:r>
            <a:endParaRPr lang="fr-CH" sz="2000" spc="-80" dirty="0">
              <a:latin typeface="+mj-lt"/>
            </a:endParaRPr>
          </a:p>
        </p:txBody>
      </p:sp>
      <p:pic>
        <p:nvPicPr>
          <p:cNvPr id="29" name="Picture 28">
            <a:extLst>
              <a:ext uri="{FF2B5EF4-FFF2-40B4-BE49-F238E27FC236}">
                <a16:creationId xmlns:a16="http://schemas.microsoft.com/office/drawing/2014/main" id="{7030076C-6701-0040-A89A-AB70EEAF09C6}"/>
              </a:ext>
            </a:extLst>
          </p:cNvPr>
          <p:cNvPicPr>
            <a:picLocks noChangeAspect="1"/>
          </p:cNvPicPr>
          <p:nvPr/>
        </p:nvPicPr>
        <p:blipFill rotWithShape="1">
          <a:blip r:embed="rId4"/>
          <a:srcRect t="4966" b="3873"/>
          <a:stretch/>
        </p:blipFill>
        <p:spPr>
          <a:xfrm>
            <a:off x="1449709" y="556658"/>
            <a:ext cx="6233895" cy="2092581"/>
          </a:xfrm>
          <a:prstGeom prst="rect">
            <a:avLst/>
          </a:prstGeom>
        </p:spPr>
      </p:pic>
      <p:sp>
        <p:nvSpPr>
          <p:cNvPr id="5" name="Oval 4">
            <a:extLst>
              <a:ext uri="{FF2B5EF4-FFF2-40B4-BE49-F238E27FC236}">
                <a16:creationId xmlns:a16="http://schemas.microsoft.com/office/drawing/2014/main" id="{F5CDCF41-3B25-3C46-AF2A-C570FF6CC42B}"/>
              </a:ext>
            </a:extLst>
          </p:cNvPr>
          <p:cNvSpPr/>
          <p:nvPr/>
        </p:nvSpPr>
        <p:spPr>
          <a:xfrm rot="20597624">
            <a:off x="1914022" y="2886406"/>
            <a:ext cx="330595" cy="212576"/>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Oval 5">
            <a:extLst>
              <a:ext uri="{FF2B5EF4-FFF2-40B4-BE49-F238E27FC236}">
                <a16:creationId xmlns:a16="http://schemas.microsoft.com/office/drawing/2014/main" id="{6D2AA063-304A-974F-8102-AEACE6DE854E}"/>
              </a:ext>
            </a:extLst>
          </p:cNvPr>
          <p:cNvSpPr/>
          <p:nvPr/>
        </p:nvSpPr>
        <p:spPr>
          <a:xfrm rot="20597624">
            <a:off x="2823507" y="3027112"/>
            <a:ext cx="264868" cy="173029"/>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Oval 7">
            <a:extLst>
              <a:ext uri="{FF2B5EF4-FFF2-40B4-BE49-F238E27FC236}">
                <a16:creationId xmlns:a16="http://schemas.microsoft.com/office/drawing/2014/main" id="{D32B5EDD-79DB-E940-83AF-ECEB22F701A7}"/>
              </a:ext>
            </a:extLst>
          </p:cNvPr>
          <p:cNvSpPr/>
          <p:nvPr/>
        </p:nvSpPr>
        <p:spPr>
          <a:xfrm rot="20597624">
            <a:off x="3761964" y="2825821"/>
            <a:ext cx="254425" cy="207828"/>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83C4935B-D7E9-8249-81E6-9783335FE649}"/>
              </a:ext>
            </a:extLst>
          </p:cNvPr>
          <p:cNvSpPr/>
          <p:nvPr/>
        </p:nvSpPr>
        <p:spPr>
          <a:xfrm rot="20597624">
            <a:off x="5337335" y="2829080"/>
            <a:ext cx="254425" cy="207828"/>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C87A3F9A-A9E4-8442-85D5-F9C2C042BA58}"/>
              </a:ext>
            </a:extLst>
          </p:cNvPr>
          <p:cNvSpPr/>
          <p:nvPr/>
        </p:nvSpPr>
        <p:spPr>
          <a:xfrm rot="20597624">
            <a:off x="6221962" y="3024877"/>
            <a:ext cx="254425" cy="207828"/>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597E17C9-CFF0-2948-A408-223C426362B5}"/>
              </a:ext>
            </a:extLst>
          </p:cNvPr>
          <p:cNvSpPr/>
          <p:nvPr/>
        </p:nvSpPr>
        <p:spPr>
          <a:xfrm rot="20597624">
            <a:off x="7050434" y="2933464"/>
            <a:ext cx="254425" cy="172004"/>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Slide Number Placeholder 2">
            <a:extLst>
              <a:ext uri="{FF2B5EF4-FFF2-40B4-BE49-F238E27FC236}">
                <a16:creationId xmlns:a16="http://schemas.microsoft.com/office/drawing/2014/main" id="{D86178E8-57AE-FD42-A8AA-12680EE581C4}"/>
              </a:ext>
            </a:extLst>
          </p:cNvPr>
          <p:cNvSpPr>
            <a:spLocks noGrp="1"/>
          </p:cNvSpPr>
          <p:nvPr>
            <p:ph type="sldNum" sz="quarter" idx="16"/>
          </p:nvPr>
        </p:nvSpPr>
        <p:spPr/>
        <p:txBody>
          <a:bodyPr/>
          <a:lstStyle/>
          <a:p>
            <a:fld id="{E1E1CD7C-2161-7D43-862E-CE4C333CD873}" type="slidenum">
              <a:rPr lang="fr-FR" smtClean="0"/>
              <a:pPr/>
              <a:t>24</a:t>
            </a:fld>
            <a:endParaRPr lang="fr-FR" dirty="0"/>
          </a:p>
        </p:txBody>
      </p:sp>
    </p:spTree>
    <p:extLst>
      <p:ext uri="{BB962C8B-B14F-4D97-AF65-F5344CB8AC3E}">
        <p14:creationId xmlns:p14="http://schemas.microsoft.com/office/powerpoint/2010/main" val="880104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4" name="Picture 3">
            <a:extLst>
              <a:ext uri="{FF2B5EF4-FFF2-40B4-BE49-F238E27FC236}">
                <a16:creationId xmlns:a16="http://schemas.microsoft.com/office/drawing/2014/main" id="{2572B328-7F26-DF4C-9CA5-40A674FAA8A7}"/>
              </a:ext>
            </a:extLst>
          </p:cNvPr>
          <p:cNvPicPr>
            <a:picLocks noChangeAspect="1"/>
          </p:cNvPicPr>
          <p:nvPr/>
        </p:nvPicPr>
        <p:blipFill>
          <a:blip r:embed="rId3"/>
          <a:stretch>
            <a:fillRect/>
          </a:stretch>
        </p:blipFill>
        <p:spPr>
          <a:xfrm>
            <a:off x="5047629" y="399042"/>
            <a:ext cx="3594394" cy="1865551"/>
          </a:xfrm>
          <a:prstGeom prst="rect">
            <a:avLst/>
          </a:prstGeom>
        </p:spPr>
      </p:pic>
      <p:pic>
        <p:nvPicPr>
          <p:cNvPr id="14" name="Picture 13">
            <a:extLst>
              <a:ext uri="{FF2B5EF4-FFF2-40B4-BE49-F238E27FC236}">
                <a16:creationId xmlns:a16="http://schemas.microsoft.com/office/drawing/2014/main" id="{DA8C377A-D929-A644-ACCC-EA9D078F55D9}"/>
              </a:ext>
            </a:extLst>
          </p:cNvPr>
          <p:cNvPicPr>
            <a:picLocks noChangeAspect="1"/>
          </p:cNvPicPr>
          <p:nvPr/>
        </p:nvPicPr>
        <p:blipFill>
          <a:blip r:embed="rId4"/>
          <a:stretch>
            <a:fillRect/>
          </a:stretch>
        </p:blipFill>
        <p:spPr>
          <a:xfrm>
            <a:off x="5047629" y="2342756"/>
            <a:ext cx="3594394" cy="2492382"/>
          </a:xfrm>
          <a:prstGeom prst="rect">
            <a:avLst/>
          </a:prstGeom>
        </p:spPr>
      </p:pic>
      <p:pic>
        <p:nvPicPr>
          <p:cNvPr id="6" name="Picture 5">
            <a:extLst>
              <a:ext uri="{FF2B5EF4-FFF2-40B4-BE49-F238E27FC236}">
                <a16:creationId xmlns:a16="http://schemas.microsoft.com/office/drawing/2014/main" id="{32F8F718-0F15-8E40-901C-F975C430052E}"/>
              </a:ext>
            </a:extLst>
          </p:cNvPr>
          <p:cNvPicPr>
            <a:picLocks noChangeAspect="1"/>
          </p:cNvPicPr>
          <p:nvPr/>
        </p:nvPicPr>
        <p:blipFill>
          <a:blip r:embed="rId5"/>
          <a:stretch>
            <a:fillRect/>
          </a:stretch>
        </p:blipFill>
        <p:spPr>
          <a:xfrm>
            <a:off x="459556" y="1244534"/>
            <a:ext cx="4214976" cy="2734756"/>
          </a:xfrm>
          <a:prstGeom prst="rect">
            <a:avLst/>
          </a:prstGeom>
        </p:spPr>
      </p:pic>
      <p:sp>
        <p:nvSpPr>
          <p:cNvPr id="3" name="Slide Number Placeholder 2">
            <a:extLst>
              <a:ext uri="{FF2B5EF4-FFF2-40B4-BE49-F238E27FC236}">
                <a16:creationId xmlns:a16="http://schemas.microsoft.com/office/drawing/2014/main" id="{3CAB0588-08AC-8D4D-9A18-E03FBB779318}"/>
              </a:ext>
            </a:extLst>
          </p:cNvPr>
          <p:cNvSpPr>
            <a:spLocks noGrp="1"/>
          </p:cNvSpPr>
          <p:nvPr>
            <p:ph type="sldNum" sz="quarter" idx="16"/>
          </p:nvPr>
        </p:nvSpPr>
        <p:spPr/>
        <p:txBody>
          <a:bodyPr/>
          <a:lstStyle/>
          <a:p>
            <a:fld id="{E1E1CD7C-2161-7D43-862E-CE4C333CD873}" type="slidenum">
              <a:rPr lang="fr-FR" smtClean="0"/>
              <a:pPr/>
              <a:t>25</a:t>
            </a:fld>
            <a:endParaRPr lang="fr-FR" dirty="0"/>
          </a:p>
        </p:txBody>
      </p:sp>
    </p:spTree>
    <p:extLst>
      <p:ext uri="{BB962C8B-B14F-4D97-AF65-F5344CB8AC3E}">
        <p14:creationId xmlns:p14="http://schemas.microsoft.com/office/powerpoint/2010/main" val="1762928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1026" name="Picture 2" descr="155421 Gems Sensors, Flow Sensor, Pulsed Output, RFO Series">
            <a:extLst>
              <a:ext uri="{FF2B5EF4-FFF2-40B4-BE49-F238E27FC236}">
                <a16:creationId xmlns:a16="http://schemas.microsoft.com/office/drawing/2014/main" id="{172958E3-7873-A143-8F2E-46C1A6A6E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768" y="191737"/>
            <a:ext cx="687652" cy="5920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32B066-CC3D-F14E-A002-73C85CA0CCED}"/>
              </a:ext>
            </a:extLst>
          </p:cNvPr>
          <p:cNvPicPr>
            <a:picLocks noChangeAspect="1"/>
          </p:cNvPicPr>
          <p:nvPr/>
        </p:nvPicPr>
        <p:blipFill>
          <a:blip r:embed="rId4"/>
          <a:stretch>
            <a:fillRect/>
          </a:stretch>
        </p:blipFill>
        <p:spPr>
          <a:xfrm>
            <a:off x="6218062" y="903601"/>
            <a:ext cx="748333" cy="521850"/>
          </a:xfrm>
          <a:prstGeom prst="rect">
            <a:avLst/>
          </a:prstGeom>
        </p:spPr>
      </p:pic>
      <p:sp>
        <p:nvSpPr>
          <p:cNvPr id="11" name="Rectangle 10">
            <a:extLst>
              <a:ext uri="{FF2B5EF4-FFF2-40B4-BE49-F238E27FC236}">
                <a16:creationId xmlns:a16="http://schemas.microsoft.com/office/drawing/2014/main" id="{58113B14-59FF-5F47-889D-13BFFCF79C19}"/>
              </a:ext>
            </a:extLst>
          </p:cNvPr>
          <p:cNvSpPr/>
          <p:nvPr/>
        </p:nvSpPr>
        <p:spPr>
          <a:xfrm>
            <a:off x="6971348" y="1056269"/>
            <a:ext cx="1492716" cy="246221"/>
          </a:xfrm>
          <a:prstGeom prst="rect">
            <a:avLst/>
          </a:prstGeom>
        </p:spPr>
        <p:txBody>
          <a:bodyPr wrap="none">
            <a:spAutoFit/>
          </a:bodyPr>
          <a:lstStyle/>
          <a:p>
            <a:r>
              <a:rPr lang="en-GB" sz="1000" dirty="0">
                <a:latin typeface="Helvetica" pitchFamily="2" charset="0"/>
              </a:rPr>
              <a:t>Thermistor probes (x6)</a:t>
            </a:r>
            <a:endParaRPr lang="en-GB" sz="1000" dirty="0">
              <a:effectLst/>
              <a:latin typeface="Helvetica" pitchFamily="2" charset="0"/>
            </a:endParaRPr>
          </a:p>
        </p:txBody>
      </p:sp>
      <p:sp>
        <p:nvSpPr>
          <p:cNvPr id="14" name="Rectangle 13">
            <a:extLst>
              <a:ext uri="{FF2B5EF4-FFF2-40B4-BE49-F238E27FC236}">
                <a16:creationId xmlns:a16="http://schemas.microsoft.com/office/drawing/2014/main" id="{AFDF406B-31F4-3641-951D-261DA85C48E1}"/>
              </a:ext>
            </a:extLst>
          </p:cNvPr>
          <p:cNvSpPr/>
          <p:nvPr/>
        </p:nvSpPr>
        <p:spPr>
          <a:xfrm>
            <a:off x="6971348" y="369500"/>
            <a:ext cx="2503106" cy="246221"/>
          </a:xfrm>
          <a:prstGeom prst="rect">
            <a:avLst/>
          </a:prstGeom>
        </p:spPr>
        <p:txBody>
          <a:bodyPr wrap="square">
            <a:spAutoFit/>
          </a:bodyPr>
          <a:lstStyle/>
          <a:p>
            <a:r>
              <a:rPr lang="en-GB" sz="1000" dirty="0">
                <a:latin typeface="Helvetica" pitchFamily="2" charset="0"/>
              </a:rPr>
              <a:t>Water flow sensors (x3)</a:t>
            </a:r>
            <a:endParaRPr lang="en-GB" sz="1000" dirty="0">
              <a:effectLst/>
              <a:latin typeface="Helvetica" pitchFamily="2" charset="0"/>
            </a:endParaRPr>
          </a:p>
        </p:txBody>
      </p:sp>
      <p:pic>
        <p:nvPicPr>
          <p:cNvPr id="1030" name="Picture 6" descr="Anemometer with NPN Pulse Output | Makerfabs">
            <a:extLst>
              <a:ext uri="{FF2B5EF4-FFF2-40B4-BE49-F238E27FC236}">
                <a16:creationId xmlns:a16="http://schemas.microsoft.com/office/drawing/2014/main" id="{FD5A2A11-07F5-FF4F-8B5B-A65EDE9A6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5635" y="1439556"/>
            <a:ext cx="1077745" cy="80830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06218AE-C82B-6A48-94E0-3E84EC6CDD39}"/>
              </a:ext>
            </a:extLst>
          </p:cNvPr>
          <p:cNvSpPr/>
          <p:nvPr/>
        </p:nvSpPr>
        <p:spPr>
          <a:xfrm>
            <a:off x="6971348" y="1730784"/>
            <a:ext cx="1236236" cy="246221"/>
          </a:xfrm>
          <a:prstGeom prst="rect">
            <a:avLst/>
          </a:prstGeom>
        </p:spPr>
        <p:txBody>
          <a:bodyPr wrap="none">
            <a:spAutoFit/>
          </a:bodyPr>
          <a:lstStyle/>
          <a:p>
            <a:r>
              <a:rPr lang="en-GB" sz="1000" dirty="0">
                <a:latin typeface="Helvetica" pitchFamily="2" charset="0"/>
              </a:rPr>
              <a:t>Anemometers (x3)</a:t>
            </a:r>
            <a:endParaRPr lang="en-GB" sz="1000" dirty="0">
              <a:effectLst/>
              <a:latin typeface="Helvetica" pitchFamily="2" charset="0"/>
            </a:endParaRPr>
          </a:p>
        </p:txBody>
      </p:sp>
      <p:pic>
        <p:nvPicPr>
          <p:cNvPr id="1032" name="Picture 8" descr="PSG04173 Weather Station with WiFi">
            <a:extLst>
              <a:ext uri="{FF2B5EF4-FFF2-40B4-BE49-F238E27FC236}">
                <a16:creationId xmlns:a16="http://schemas.microsoft.com/office/drawing/2014/main" id="{5C9CD09F-F3E6-3A46-946C-14F0E494EA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8045"/>
          <a:stretch/>
        </p:blipFill>
        <p:spPr bwMode="auto">
          <a:xfrm>
            <a:off x="315696" y="3587859"/>
            <a:ext cx="1479849" cy="10209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8F8F7EA-2506-4843-9E68-709542E3958A}"/>
              </a:ext>
            </a:extLst>
          </p:cNvPr>
          <p:cNvSpPr/>
          <p:nvPr/>
        </p:nvSpPr>
        <p:spPr>
          <a:xfrm>
            <a:off x="441582" y="4640615"/>
            <a:ext cx="1098378" cy="246221"/>
          </a:xfrm>
          <a:prstGeom prst="rect">
            <a:avLst/>
          </a:prstGeom>
        </p:spPr>
        <p:txBody>
          <a:bodyPr wrap="none">
            <a:spAutoFit/>
          </a:bodyPr>
          <a:lstStyle/>
          <a:p>
            <a:r>
              <a:rPr lang="en-GB" sz="1000" dirty="0">
                <a:latin typeface="Helvetica" pitchFamily="2" charset="0"/>
              </a:rPr>
              <a:t>Weather station</a:t>
            </a:r>
            <a:endParaRPr lang="en-GB" sz="1000" dirty="0">
              <a:effectLst/>
              <a:latin typeface="Helvetica" pitchFamily="2" charset="0"/>
            </a:endParaRPr>
          </a:p>
        </p:txBody>
      </p:sp>
      <p:pic>
        <p:nvPicPr>
          <p:cNvPr id="1036" name="Picture 12" descr="Fibaro Door Window Sensor, Door Magnetic Sensor, Door Safety Sensor, दरवाजे  का सेंसर, डोर सेंसर in Neelankarai, Chennai , Coeus Automation OPC Private  Limited | ID: 19811854462">
            <a:extLst>
              <a:ext uri="{FF2B5EF4-FFF2-40B4-BE49-F238E27FC236}">
                <a16:creationId xmlns:a16="http://schemas.microsoft.com/office/drawing/2014/main" id="{C6DA31F2-5E27-584B-A915-9689269EEC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12" t="16599" r="7829" b="10517"/>
          <a:stretch/>
        </p:blipFill>
        <p:spPr bwMode="auto">
          <a:xfrm>
            <a:off x="7126599" y="3717380"/>
            <a:ext cx="1155777" cy="98112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C8AA567-5305-DA46-AC52-5BC611822333}"/>
              </a:ext>
            </a:extLst>
          </p:cNvPr>
          <p:cNvSpPr/>
          <p:nvPr/>
        </p:nvSpPr>
        <p:spPr>
          <a:xfrm>
            <a:off x="7246035" y="4600801"/>
            <a:ext cx="1423788" cy="400110"/>
          </a:xfrm>
          <a:prstGeom prst="rect">
            <a:avLst/>
          </a:prstGeom>
        </p:spPr>
        <p:txBody>
          <a:bodyPr wrap="none">
            <a:spAutoFit/>
          </a:bodyPr>
          <a:lstStyle/>
          <a:p>
            <a:pPr algn="ctr"/>
            <a:r>
              <a:rPr lang="en-GB" sz="1000" dirty="0">
                <a:latin typeface="Helvetica" pitchFamily="2" charset="0"/>
              </a:rPr>
              <a:t>Z-wave sensors </a:t>
            </a:r>
            <a:br>
              <a:rPr lang="en-GB" sz="1000" dirty="0">
                <a:latin typeface="Helvetica" pitchFamily="2" charset="0"/>
              </a:rPr>
            </a:br>
            <a:r>
              <a:rPr lang="en-GB" sz="1000" dirty="0">
                <a:latin typeface="Helvetica" pitchFamily="2" charset="0"/>
              </a:rPr>
              <a:t>+ Temp. probes (x10)</a:t>
            </a:r>
            <a:endParaRPr lang="en-GB" sz="1000" dirty="0">
              <a:effectLst/>
              <a:latin typeface="Helvetica" pitchFamily="2" charset="0"/>
            </a:endParaRPr>
          </a:p>
        </p:txBody>
      </p:sp>
      <p:pic>
        <p:nvPicPr>
          <p:cNvPr id="1038" name="Picture 14" descr="DS18B20 TO-92 Digital Temperature Sensor">
            <a:extLst>
              <a:ext uri="{FF2B5EF4-FFF2-40B4-BE49-F238E27FC236}">
                <a16:creationId xmlns:a16="http://schemas.microsoft.com/office/drawing/2014/main" id="{E801B35D-E8F9-D54C-8726-22D3966156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0092" y="4047417"/>
            <a:ext cx="381377" cy="3813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NI myRIO Estudante de Design FPGA Incorporado Equipamento Lab ...">
            <a:extLst>
              <a:ext uri="{FF2B5EF4-FFF2-40B4-BE49-F238E27FC236}">
                <a16:creationId xmlns:a16="http://schemas.microsoft.com/office/drawing/2014/main" id="{199D928F-1D71-044D-853E-FD2336D9BCD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648" t="5836" r="51475" b="18003"/>
          <a:stretch/>
        </p:blipFill>
        <p:spPr bwMode="auto">
          <a:xfrm>
            <a:off x="1458379" y="913780"/>
            <a:ext cx="821835" cy="11915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LABVIEW EMPRESAS – cyborg makerspace">
            <a:extLst>
              <a:ext uri="{FF2B5EF4-FFF2-40B4-BE49-F238E27FC236}">
                <a16:creationId xmlns:a16="http://schemas.microsoft.com/office/drawing/2014/main" id="{B77E5072-E63E-CC4D-9A46-45B2DDB1AE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6768" y="920793"/>
            <a:ext cx="467444" cy="34746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72912F1-CE23-9C43-9F3E-C4E695878CED}"/>
              </a:ext>
            </a:extLst>
          </p:cNvPr>
          <p:cNvGrpSpPr/>
          <p:nvPr/>
        </p:nvGrpSpPr>
        <p:grpSpPr>
          <a:xfrm>
            <a:off x="6362493" y="2224483"/>
            <a:ext cx="482928" cy="753942"/>
            <a:chOff x="4801804" y="2575063"/>
            <a:chExt cx="462346" cy="771274"/>
          </a:xfrm>
        </p:grpSpPr>
        <p:pic>
          <p:nvPicPr>
            <p:cNvPr id="15" name="Picture 14">
              <a:extLst>
                <a:ext uri="{FF2B5EF4-FFF2-40B4-BE49-F238E27FC236}">
                  <a16:creationId xmlns:a16="http://schemas.microsoft.com/office/drawing/2014/main" id="{CD6E09ED-C63C-4C46-B946-EAC11F19CDC7}"/>
                </a:ext>
              </a:extLst>
            </p:cNvPr>
            <p:cNvPicPr>
              <a:picLocks noChangeAspect="1"/>
            </p:cNvPicPr>
            <p:nvPr/>
          </p:nvPicPr>
          <p:blipFill>
            <a:blip r:embed="rId11"/>
            <a:stretch>
              <a:fillRect/>
            </a:stretch>
          </p:blipFill>
          <p:spPr>
            <a:xfrm>
              <a:off x="4801804" y="2635388"/>
              <a:ext cx="441748" cy="710949"/>
            </a:xfrm>
            <a:prstGeom prst="rect">
              <a:avLst/>
            </a:prstGeom>
          </p:spPr>
        </p:pic>
        <p:sp>
          <p:nvSpPr>
            <p:cNvPr id="16" name="Rectangle 15">
              <a:extLst>
                <a:ext uri="{FF2B5EF4-FFF2-40B4-BE49-F238E27FC236}">
                  <a16:creationId xmlns:a16="http://schemas.microsoft.com/office/drawing/2014/main" id="{26B4117D-40EE-A944-96D1-82939BA676A1}"/>
                </a:ext>
              </a:extLst>
            </p:cNvPr>
            <p:cNvSpPr/>
            <p:nvPr/>
          </p:nvSpPr>
          <p:spPr>
            <a:xfrm>
              <a:off x="5022678" y="2575063"/>
              <a:ext cx="220874" cy="77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00253E13-CFB6-F14F-B2A7-87A1181D265B}"/>
                </a:ext>
              </a:extLst>
            </p:cNvPr>
            <p:cNvSpPr/>
            <p:nvPr/>
          </p:nvSpPr>
          <p:spPr>
            <a:xfrm>
              <a:off x="5172797" y="2635387"/>
              <a:ext cx="91353" cy="16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5" name="Rectangle 34">
            <a:extLst>
              <a:ext uri="{FF2B5EF4-FFF2-40B4-BE49-F238E27FC236}">
                <a16:creationId xmlns:a16="http://schemas.microsoft.com/office/drawing/2014/main" id="{A615060B-ACC1-6942-BBFB-C5EB97D79DAE}"/>
              </a:ext>
            </a:extLst>
          </p:cNvPr>
          <p:cNvSpPr/>
          <p:nvPr/>
        </p:nvSpPr>
        <p:spPr>
          <a:xfrm>
            <a:off x="6971348" y="2520016"/>
            <a:ext cx="1200970" cy="246221"/>
          </a:xfrm>
          <a:prstGeom prst="rect">
            <a:avLst/>
          </a:prstGeom>
        </p:spPr>
        <p:txBody>
          <a:bodyPr wrap="none">
            <a:spAutoFit/>
          </a:bodyPr>
          <a:lstStyle/>
          <a:p>
            <a:r>
              <a:rPr lang="en-GB" sz="1000" dirty="0">
                <a:latin typeface="Helvetica" pitchFamily="2" charset="0"/>
              </a:rPr>
              <a:t>Servo motors (x3)</a:t>
            </a:r>
            <a:endParaRPr lang="en-GB" sz="1000" dirty="0">
              <a:effectLst/>
              <a:latin typeface="Helvetica" pitchFamily="2" charset="0"/>
            </a:endParaRPr>
          </a:p>
        </p:txBody>
      </p:sp>
      <p:pic>
        <p:nvPicPr>
          <p:cNvPr id="1040" name="Picture 16" descr="Apple Mac Mini M1 (MGNR3FN/A) - Ordinateur Mac Apple sur LDLC">
            <a:extLst>
              <a:ext uri="{FF2B5EF4-FFF2-40B4-BE49-F238E27FC236}">
                <a16:creationId xmlns:a16="http://schemas.microsoft.com/office/drawing/2014/main" id="{7B60FE2A-9F09-0942-BB73-DB7CE2F4C92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001" t="16401" r="16369" b="15909"/>
          <a:stretch/>
        </p:blipFill>
        <p:spPr bwMode="auto">
          <a:xfrm>
            <a:off x="4873923" y="3717380"/>
            <a:ext cx="1020014" cy="102093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C5373217-37D7-D547-AB66-3DE0D0069F9C}"/>
              </a:ext>
            </a:extLst>
          </p:cNvPr>
          <p:cNvSpPr/>
          <p:nvPr/>
        </p:nvSpPr>
        <p:spPr>
          <a:xfrm>
            <a:off x="1809555" y="2059051"/>
            <a:ext cx="904415" cy="246221"/>
          </a:xfrm>
          <a:prstGeom prst="rect">
            <a:avLst/>
          </a:prstGeom>
        </p:spPr>
        <p:txBody>
          <a:bodyPr wrap="none">
            <a:spAutoFit/>
          </a:bodyPr>
          <a:lstStyle/>
          <a:p>
            <a:r>
              <a:rPr lang="en-GB" sz="1000" dirty="0" err="1">
                <a:latin typeface="Helvetica" pitchFamily="2" charset="0"/>
              </a:rPr>
              <a:t>myRIOs</a:t>
            </a:r>
            <a:r>
              <a:rPr lang="en-GB" sz="1000" dirty="0">
                <a:latin typeface="Helvetica" pitchFamily="2" charset="0"/>
              </a:rPr>
              <a:t> (x3)</a:t>
            </a:r>
            <a:endParaRPr lang="en-GB" sz="1000" dirty="0">
              <a:effectLst/>
              <a:latin typeface="Helvetica" pitchFamily="2" charset="0"/>
            </a:endParaRPr>
          </a:p>
        </p:txBody>
      </p:sp>
      <p:sp>
        <p:nvSpPr>
          <p:cNvPr id="41" name="Rectangle 40">
            <a:extLst>
              <a:ext uri="{FF2B5EF4-FFF2-40B4-BE49-F238E27FC236}">
                <a16:creationId xmlns:a16="http://schemas.microsoft.com/office/drawing/2014/main" id="{D492FA68-3FEC-094E-8789-61050117B31E}"/>
              </a:ext>
            </a:extLst>
          </p:cNvPr>
          <p:cNvSpPr/>
          <p:nvPr/>
        </p:nvSpPr>
        <p:spPr>
          <a:xfrm>
            <a:off x="5044896" y="4738318"/>
            <a:ext cx="697627" cy="246221"/>
          </a:xfrm>
          <a:prstGeom prst="rect">
            <a:avLst/>
          </a:prstGeom>
        </p:spPr>
        <p:txBody>
          <a:bodyPr wrap="none">
            <a:spAutoFit/>
          </a:bodyPr>
          <a:lstStyle/>
          <a:p>
            <a:r>
              <a:rPr lang="en-GB" sz="1000" dirty="0">
                <a:latin typeface="Helvetica" pitchFamily="2" charset="0"/>
              </a:rPr>
              <a:t>Mac Mini</a:t>
            </a:r>
            <a:endParaRPr lang="en-GB" sz="1000" dirty="0">
              <a:effectLst/>
              <a:latin typeface="Helvetica" pitchFamily="2" charset="0"/>
            </a:endParaRPr>
          </a:p>
        </p:txBody>
      </p:sp>
      <p:grpSp>
        <p:nvGrpSpPr>
          <p:cNvPr id="38" name="Group 37">
            <a:extLst>
              <a:ext uri="{FF2B5EF4-FFF2-40B4-BE49-F238E27FC236}">
                <a16:creationId xmlns:a16="http://schemas.microsoft.com/office/drawing/2014/main" id="{BD9E4FEE-C3D4-0642-A7F0-84B5DDF4BE06}"/>
              </a:ext>
            </a:extLst>
          </p:cNvPr>
          <p:cNvGrpSpPr/>
          <p:nvPr/>
        </p:nvGrpSpPr>
        <p:grpSpPr>
          <a:xfrm>
            <a:off x="3774375" y="889788"/>
            <a:ext cx="1740061" cy="1558291"/>
            <a:chOff x="2467268" y="892786"/>
            <a:chExt cx="1740061" cy="1558291"/>
          </a:xfrm>
        </p:grpSpPr>
        <p:pic>
          <p:nvPicPr>
            <p:cNvPr id="28" name="Picture 27">
              <a:extLst>
                <a:ext uri="{FF2B5EF4-FFF2-40B4-BE49-F238E27FC236}">
                  <a16:creationId xmlns:a16="http://schemas.microsoft.com/office/drawing/2014/main" id="{8AB2FD61-572A-0C49-9327-E9D3E161AC33}"/>
                </a:ext>
              </a:extLst>
            </p:cNvPr>
            <p:cNvPicPr>
              <a:picLocks noChangeAspect="1"/>
            </p:cNvPicPr>
            <p:nvPr/>
          </p:nvPicPr>
          <p:blipFill rotWithShape="1">
            <a:blip r:embed="rId13"/>
            <a:srcRect l="6325" r="10664"/>
            <a:stretch/>
          </p:blipFill>
          <p:spPr>
            <a:xfrm>
              <a:off x="2799761" y="1107019"/>
              <a:ext cx="1137658" cy="1027869"/>
            </a:xfrm>
            <a:prstGeom prst="rect">
              <a:avLst/>
            </a:prstGeom>
          </p:spPr>
        </p:pic>
        <p:sp>
          <p:nvSpPr>
            <p:cNvPr id="42" name="Rectangle 41">
              <a:extLst>
                <a:ext uri="{FF2B5EF4-FFF2-40B4-BE49-F238E27FC236}">
                  <a16:creationId xmlns:a16="http://schemas.microsoft.com/office/drawing/2014/main" id="{55D16631-E8F2-3746-8298-9748BA08F55C}"/>
                </a:ext>
              </a:extLst>
            </p:cNvPr>
            <p:cNvSpPr/>
            <p:nvPr/>
          </p:nvSpPr>
          <p:spPr>
            <a:xfrm rot="19091281">
              <a:off x="2716299" y="1561125"/>
              <a:ext cx="397755" cy="8334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Rectangle 42">
              <a:extLst>
                <a:ext uri="{FF2B5EF4-FFF2-40B4-BE49-F238E27FC236}">
                  <a16:creationId xmlns:a16="http://schemas.microsoft.com/office/drawing/2014/main" id="{0FD13DE9-A4A0-A44D-BCD2-936C526F28E0}"/>
                </a:ext>
              </a:extLst>
            </p:cNvPr>
            <p:cNvSpPr/>
            <p:nvPr/>
          </p:nvSpPr>
          <p:spPr>
            <a:xfrm rot="2573019">
              <a:off x="3562856" y="1516620"/>
              <a:ext cx="489891" cy="899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DC78E16B-15DA-5C4C-8DE6-0904E9F3BEC0}"/>
                </a:ext>
              </a:extLst>
            </p:cNvPr>
            <p:cNvSpPr/>
            <p:nvPr/>
          </p:nvSpPr>
          <p:spPr>
            <a:xfrm rot="3180166">
              <a:off x="2774498" y="694953"/>
              <a:ext cx="397755" cy="1012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Rectangle 44">
              <a:extLst>
                <a:ext uri="{FF2B5EF4-FFF2-40B4-BE49-F238E27FC236}">
                  <a16:creationId xmlns:a16="http://schemas.microsoft.com/office/drawing/2014/main" id="{F76AB2AC-6D53-4942-B81C-B7FEC21B7969}"/>
                </a:ext>
              </a:extLst>
            </p:cNvPr>
            <p:cNvSpPr/>
            <p:nvPr/>
          </p:nvSpPr>
          <p:spPr>
            <a:xfrm rot="7670541">
              <a:off x="3502343" y="585556"/>
              <a:ext cx="397755" cy="1012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59BF781F-5BF7-1F41-9CB4-10C1D03A62DD}"/>
                </a:ext>
              </a:extLst>
            </p:cNvPr>
            <p:cNvSpPr/>
            <p:nvPr/>
          </p:nvSpPr>
          <p:spPr>
            <a:xfrm>
              <a:off x="2751124" y="2204856"/>
              <a:ext cx="1234633" cy="246221"/>
            </a:xfrm>
            <a:prstGeom prst="rect">
              <a:avLst/>
            </a:prstGeom>
          </p:spPr>
          <p:txBody>
            <a:bodyPr wrap="none">
              <a:spAutoFit/>
            </a:bodyPr>
            <a:lstStyle/>
            <a:p>
              <a:r>
                <a:rPr lang="en-GB" sz="1000" dirty="0">
                  <a:latin typeface="Helvetica" pitchFamily="2" charset="0"/>
                </a:rPr>
                <a:t>Interface PCB (x3)</a:t>
              </a:r>
              <a:endParaRPr lang="en-GB" sz="1000" dirty="0">
                <a:effectLst/>
                <a:latin typeface="Helvetica" pitchFamily="2" charset="0"/>
              </a:endParaRPr>
            </a:p>
          </p:txBody>
        </p:sp>
      </p:grpSp>
      <p:cxnSp>
        <p:nvCxnSpPr>
          <p:cNvPr id="21" name="Straight Connector 20">
            <a:extLst>
              <a:ext uri="{FF2B5EF4-FFF2-40B4-BE49-F238E27FC236}">
                <a16:creationId xmlns:a16="http://schemas.microsoft.com/office/drawing/2014/main" id="{746FE54D-B692-8D40-A183-3F2F8139ECF3}"/>
              </a:ext>
            </a:extLst>
          </p:cNvPr>
          <p:cNvCxnSpPr>
            <a:cxnSpLocks/>
          </p:cNvCxnSpPr>
          <p:nvPr/>
        </p:nvCxnSpPr>
        <p:spPr>
          <a:xfrm>
            <a:off x="1872809" y="4230354"/>
            <a:ext cx="2733129" cy="0"/>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598909-7B38-5B4A-87D3-34045B277F88}"/>
              </a:ext>
            </a:extLst>
          </p:cNvPr>
          <p:cNvCxnSpPr>
            <a:cxnSpLocks/>
          </p:cNvCxnSpPr>
          <p:nvPr/>
        </p:nvCxnSpPr>
        <p:spPr>
          <a:xfrm flipV="1">
            <a:off x="2670000" y="2365630"/>
            <a:ext cx="0" cy="1864724"/>
          </a:xfrm>
          <a:prstGeom prst="line">
            <a:avLst/>
          </a:prstGeom>
          <a:ln w="28575">
            <a:solidFill>
              <a:schemeClr val="tx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Picture 2" descr="NI myRIO Estudante de Design FPGA Incorporado Equipamento Lab ...">
            <a:extLst>
              <a:ext uri="{FF2B5EF4-FFF2-40B4-BE49-F238E27FC236}">
                <a16:creationId xmlns:a16="http://schemas.microsoft.com/office/drawing/2014/main" id="{42F24FF0-0EA8-0B45-9169-241A1B826BB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219" t="45846" r="9775" b="6497"/>
          <a:stretch/>
        </p:blipFill>
        <p:spPr bwMode="auto">
          <a:xfrm>
            <a:off x="2334745" y="1315061"/>
            <a:ext cx="985142" cy="745580"/>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Connector 57">
            <a:extLst>
              <a:ext uri="{FF2B5EF4-FFF2-40B4-BE49-F238E27FC236}">
                <a16:creationId xmlns:a16="http://schemas.microsoft.com/office/drawing/2014/main" id="{FDB85D7C-5BD3-3A49-9ACD-19871984C545}"/>
              </a:ext>
            </a:extLst>
          </p:cNvPr>
          <p:cNvCxnSpPr>
            <a:cxnSpLocks/>
          </p:cNvCxnSpPr>
          <p:nvPr/>
        </p:nvCxnSpPr>
        <p:spPr>
          <a:xfrm>
            <a:off x="6093555" y="4227849"/>
            <a:ext cx="923365" cy="0"/>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2534C98-1E97-4049-B154-7183F43520CF}"/>
              </a:ext>
            </a:extLst>
          </p:cNvPr>
          <p:cNvCxnSpPr>
            <a:cxnSpLocks/>
          </p:cNvCxnSpPr>
          <p:nvPr/>
        </p:nvCxnSpPr>
        <p:spPr>
          <a:xfrm>
            <a:off x="3380510" y="1635968"/>
            <a:ext cx="599820" cy="0"/>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49BCFE5-2483-0F4A-92DA-214A54567AD4}"/>
              </a:ext>
            </a:extLst>
          </p:cNvPr>
          <p:cNvCxnSpPr>
            <a:cxnSpLocks/>
          </p:cNvCxnSpPr>
          <p:nvPr/>
        </p:nvCxnSpPr>
        <p:spPr>
          <a:xfrm>
            <a:off x="5328959" y="1635968"/>
            <a:ext cx="599820" cy="0"/>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3A5553B5-27A6-1745-9CB4-4DFA1CFF58F5}"/>
              </a:ext>
            </a:extLst>
          </p:cNvPr>
          <p:cNvSpPr/>
          <p:nvPr/>
        </p:nvSpPr>
        <p:spPr>
          <a:xfrm>
            <a:off x="2666595" y="3963108"/>
            <a:ext cx="449162" cy="246221"/>
          </a:xfrm>
          <a:prstGeom prst="rect">
            <a:avLst/>
          </a:prstGeom>
        </p:spPr>
        <p:txBody>
          <a:bodyPr wrap="none">
            <a:spAutoFit/>
          </a:bodyPr>
          <a:lstStyle/>
          <a:p>
            <a:r>
              <a:rPr lang="en-GB" sz="1000" b="1" dirty="0">
                <a:latin typeface="Helvetica" pitchFamily="2" charset="0"/>
              </a:rPr>
              <a:t>LAN</a:t>
            </a:r>
            <a:endParaRPr lang="en-GB" sz="1000" b="1" dirty="0">
              <a:effectLst/>
              <a:latin typeface="Helvetica" pitchFamily="2" charset="0"/>
            </a:endParaRPr>
          </a:p>
        </p:txBody>
      </p:sp>
      <p:sp>
        <p:nvSpPr>
          <p:cNvPr id="67" name="Rectangle 66">
            <a:extLst>
              <a:ext uri="{FF2B5EF4-FFF2-40B4-BE49-F238E27FC236}">
                <a16:creationId xmlns:a16="http://schemas.microsoft.com/office/drawing/2014/main" id="{6610EA6A-31EB-1F4B-95DA-CC93568BD2D7}"/>
              </a:ext>
            </a:extLst>
          </p:cNvPr>
          <p:cNvSpPr/>
          <p:nvPr/>
        </p:nvSpPr>
        <p:spPr>
          <a:xfrm>
            <a:off x="6219119" y="3957427"/>
            <a:ext cx="691215" cy="246221"/>
          </a:xfrm>
          <a:prstGeom prst="rect">
            <a:avLst/>
          </a:prstGeom>
        </p:spPr>
        <p:txBody>
          <a:bodyPr wrap="none">
            <a:spAutoFit/>
          </a:bodyPr>
          <a:lstStyle/>
          <a:p>
            <a:r>
              <a:rPr lang="en-GB" sz="1000" b="1" dirty="0">
                <a:latin typeface="Helvetica" pitchFamily="2" charset="0"/>
              </a:rPr>
              <a:t>Z-WAVE</a:t>
            </a:r>
            <a:endParaRPr lang="en-GB" sz="1000" b="1" dirty="0">
              <a:effectLst/>
              <a:latin typeface="Helvetica" pitchFamily="2" charset="0"/>
            </a:endParaRPr>
          </a:p>
        </p:txBody>
      </p:sp>
      <p:sp>
        <p:nvSpPr>
          <p:cNvPr id="68" name="Rectangle 67">
            <a:extLst>
              <a:ext uri="{FF2B5EF4-FFF2-40B4-BE49-F238E27FC236}">
                <a16:creationId xmlns:a16="http://schemas.microsoft.com/office/drawing/2014/main" id="{3D85B8C8-4C59-7340-A038-E25706469FA8}"/>
              </a:ext>
            </a:extLst>
          </p:cNvPr>
          <p:cNvSpPr/>
          <p:nvPr/>
        </p:nvSpPr>
        <p:spPr>
          <a:xfrm>
            <a:off x="3411410" y="1351725"/>
            <a:ext cx="567784" cy="246221"/>
          </a:xfrm>
          <a:prstGeom prst="rect">
            <a:avLst/>
          </a:prstGeom>
        </p:spPr>
        <p:txBody>
          <a:bodyPr wrap="none">
            <a:spAutoFit/>
          </a:bodyPr>
          <a:lstStyle/>
          <a:p>
            <a:r>
              <a:rPr lang="en-GB" sz="1000" b="1" dirty="0">
                <a:latin typeface="Helvetica" pitchFamily="2" charset="0"/>
              </a:rPr>
              <a:t>PHYS.</a:t>
            </a:r>
            <a:endParaRPr lang="en-GB" sz="1000" b="1" dirty="0">
              <a:effectLst/>
              <a:latin typeface="Helvetica" pitchFamily="2" charset="0"/>
            </a:endParaRPr>
          </a:p>
        </p:txBody>
      </p:sp>
      <p:sp>
        <p:nvSpPr>
          <p:cNvPr id="69" name="Rectangle 68">
            <a:extLst>
              <a:ext uri="{FF2B5EF4-FFF2-40B4-BE49-F238E27FC236}">
                <a16:creationId xmlns:a16="http://schemas.microsoft.com/office/drawing/2014/main" id="{59E71A92-89CC-084A-A641-E54C53002DA4}"/>
              </a:ext>
            </a:extLst>
          </p:cNvPr>
          <p:cNvSpPr/>
          <p:nvPr/>
        </p:nvSpPr>
        <p:spPr>
          <a:xfrm>
            <a:off x="5352976" y="1357062"/>
            <a:ext cx="567784" cy="246221"/>
          </a:xfrm>
          <a:prstGeom prst="rect">
            <a:avLst/>
          </a:prstGeom>
        </p:spPr>
        <p:txBody>
          <a:bodyPr wrap="none">
            <a:spAutoFit/>
          </a:bodyPr>
          <a:lstStyle/>
          <a:p>
            <a:r>
              <a:rPr lang="en-GB" sz="1000" b="1" dirty="0">
                <a:latin typeface="Helvetica" pitchFamily="2" charset="0"/>
              </a:rPr>
              <a:t>PHYS.</a:t>
            </a:r>
            <a:endParaRPr lang="en-GB" sz="1000" b="1" dirty="0">
              <a:effectLst/>
              <a:latin typeface="Helvetica" pitchFamily="2" charset="0"/>
            </a:endParaRPr>
          </a:p>
        </p:txBody>
      </p:sp>
      <p:sp>
        <p:nvSpPr>
          <p:cNvPr id="70" name="Rectangle 69">
            <a:extLst>
              <a:ext uri="{FF2B5EF4-FFF2-40B4-BE49-F238E27FC236}">
                <a16:creationId xmlns:a16="http://schemas.microsoft.com/office/drawing/2014/main" id="{E5F8F0EE-4B35-7A46-A7A7-18555A0774D1}"/>
              </a:ext>
            </a:extLst>
          </p:cNvPr>
          <p:cNvSpPr/>
          <p:nvPr/>
        </p:nvSpPr>
        <p:spPr>
          <a:xfrm>
            <a:off x="6221347" y="3104885"/>
            <a:ext cx="782587" cy="246221"/>
          </a:xfrm>
          <a:prstGeom prst="rect">
            <a:avLst/>
          </a:prstGeom>
        </p:spPr>
        <p:txBody>
          <a:bodyPr wrap="none">
            <a:spAutoFit/>
          </a:bodyPr>
          <a:lstStyle/>
          <a:p>
            <a:r>
              <a:rPr lang="en-GB" sz="1000" b="1" dirty="0">
                <a:solidFill>
                  <a:srgbClr val="FF0000"/>
                </a:solidFill>
                <a:latin typeface="Helvetica" pitchFamily="2" charset="0"/>
              </a:rPr>
              <a:t>Actuators</a:t>
            </a:r>
            <a:endParaRPr lang="en-GB" sz="1000" b="1" dirty="0">
              <a:solidFill>
                <a:srgbClr val="FF0000"/>
              </a:solidFill>
              <a:effectLst/>
              <a:latin typeface="Helvetica" pitchFamily="2" charset="0"/>
            </a:endParaRPr>
          </a:p>
        </p:txBody>
      </p:sp>
      <p:sp>
        <p:nvSpPr>
          <p:cNvPr id="53" name="Oval 52">
            <a:extLst>
              <a:ext uri="{FF2B5EF4-FFF2-40B4-BE49-F238E27FC236}">
                <a16:creationId xmlns:a16="http://schemas.microsoft.com/office/drawing/2014/main" id="{FFAAD199-E3CB-AD46-9C88-D3A1A511CFF7}"/>
              </a:ext>
            </a:extLst>
          </p:cNvPr>
          <p:cNvSpPr/>
          <p:nvPr/>
        </p:nvSpPr>
        <p:spPr>
          <a:xfrm rot="20597624">
            <a:off x="6220858" y="2196061"/>
            <a:ext cx="742742" cy="88229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Oval 71">
            <a:extLst>
              <a:ext uri="{FF2B5EF4-FFF2-40B4-BE49-F238E27FC236}">
                <a16:creationId xmlns:a16="http://schemas.microsoft.com/office/drawing/2014/main" id="{D578ECFD-B0E6-D442-990B-0D9B8AF371C3}"/>
              </a:ext>
            </a:extLst>
          </p:cNvPr>
          <p:cNvSpPr/>
          <p:nvPr/>
        </p:nvSpPr>
        <p:spPr>
          <a:xfrm rot="17074408">
            <a:off x="6224701" y="743499"/>
            <a:ext cx="699612" cy="832893"/>
          </a:xfrm>
          <a:prstGeom prst="ellipse">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 name="Oval 72">
            <a:extLst>
              <a:ext uri="{FF2B5EF4-FFF2-40B4-BE49-F238E27FC236}">
                <a16:creationId xmlns:a16="http://schemas.microsoft.com/office/drawing/2014/main" id="{C104DDE5-477A-664E-BB63-FA6FF54715FA}"/>
              </a:ext>
            </a:extLst>
          </p:cNvPr>
          <p:cNvSpPr/>
          <p:nvPr/>
        </p:nvSpPr>
        <p:spPr>
          <a:xfrm rot="16617591">
            <a:off x="7486944" y="3393003"/>
            <a:ext cx="905474" cy="1634330"/>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 name="Oval 73">
            <a:extLst>
              <a:ext uri="{FF2B5EF4-FFF2-40B4-BE49-F238E27FC236}">
                <a16:creationId xmlns:a16="http://schemas.microsoft.com/office/drawing/2014/main" id="{4816F864-10B8-7648-944A-44D438D22927}"/>
              </a:ext>
            </a:extLst>
          </p:cNvPr>
          <p:cNvSpPr/>
          <p:nvPr/>
        </p:nvSpPr>
        <p:spPr>
          <a:xfrm rot="16617591">
            <a:off x="464212" y="3304599"/>
            <a:ext cx="1159413" cy="1634330"/>
          </a:xfrm>
          <a:prstGeom prst="ellipse">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 name="Rectangle 74">
            <a:extLst>
              <a:ext uri="{FF2B5EF4-FFF2-40B4-BE49-F238E27FC236}">
                <a16:creationId xmlns:a16="http://schemas.microsoft.com/office/drawing/2014/main" id="{CF9CA3A6-298E-4840-B8F9-08D9514A288E}"/>
              </a:ext>
            </a:extLst>
          </p:cNvPr>
          <p:cNvSpPr/>
          <p:nvPr/>
        </p:nvSpPr>
        <p:spPr>
          <a:xfrm>
            <a:off x="7525504" y="3475057"/>
            <a:ext cx="676788" cy="246221"/>
          </a:xfrm>
          <a:prstGeom prst="rect">
            <a:avLst/>
          </a:prstGeom>
        </p:spPr>
        <p:txBody>
          <a:bodyPr wrap="none">
            <a:spAutoFit/>
          </a:bodyPr>
          <a:lstStyle/>
          <a:p>
            <a:r>
              <a:rPr lang="en-GB" sz="1000" b="1" dirty="0">
                <a:solidFill>
                  <a:srgbClr val="0070C0"/>
                </a:solidFill>
                <a:latin typeface="Helvetica" pitchFamily="2" charset="0"/>
              </a:rPr>
              <a:t>Outputs</a:t>
            </a:r>
            <a:endParaRPr lang="en-GB" sz="1000" b="1" dirty="0">
              <a:solidFill>
                <a:srgbClr val="0070C0"/>
              </a:solidFill>
              <a:effectLst/>
              <a:latin typeface="Helvetica" pitchFamily="2" charset="0"/>
            </a:endParaRPr>
          </a:p>
        </p:txBody>
      </p:sp>
      <p:sp>
        <p:nvSpPr>
          <p:cNvPr id="76" name="Rectangle 75">
            <a:extLst>
              <a:ext uri="{FF2B5EF4-FFF2-40B4-BE49-F238E27FC236}">
                <a16:creationId xmlns:a16="http://schemas.microsoft.com/office/drawing/2014/main" id="{2634D933-FF04-2A40-85A2-B90B6FA46189}"/>
              </a:ext>
            </a:extLst>
          </p:cNvPr>
          <p:cNvSpPr/>
          <p:nvPr/>
        </p:nvSpPr>
        <p:spPr>
          <a:xfrm>
            <a:off x="6910334" y="1300198"/>
            <a:ext cx="994183" cy="246221"/>
          </a:xfrm>
          <a:prstGeom prst="rect">
            <a:avLst/>
          </a:prstGeom>
        </p:spPr>
        <p:txBody>
          <a:bodyPr wrap="none">
            <a:spAutoFit/>
          </a:bodyPr>
          <a:lstStyle/>
          <a:p>
            <a:r>
              <a:rPr lang="en-GB" sz="1000" b="1" dirty="0">
                <a:solidFill>
                  <a:srgbClr val="7030A0"/>
                </a:solidFill>
                <a:latin typeface="Helvetica" pitchFamily="2" charset="0"/>
              </a:rPr>
              <a:t>Disturbances</a:t>
            </a:r>
            <a:endParaRPr lang="en-GB" sz="1000" b="1" dirty="0">
              <a:solidFill>
                <a:srgbClr val="7030A0"/>
              </a:solidFill>
              <a:effectLst/>
              <a:latin typeface="Helvetica" pitchFamily="2" charset="0"/>
            </a:endParaRPr>
          </a:p>
        </p:txBody>
      </p:sp>
      <p:sp>
        <p:nvSpPr>
          <p:cNvPr id="77" name="Rectangle 76">
            <a:extLst>
              <a:ext uri="{FF2B5EF4-FFF2-40B4-BE49-F238E27FC236}">
                <a16:creationId xmlns:a16="http://schemas.microsoft.com/office/drawing/2014/main" id="{518B6A2A-14AB-7F4D-8AD0-FE357E9B92C0}"/>
              </a:ext>
            </a:extLst>
          </p:cNvPr>
          <p:cNvSpPr/>
          <p:nvPr/>
        </p:nvSpPr>
        <p:spPr>
          <a:xfrm>
            <a:off x="558528" y="3271363"/>
            <a:ext cx="994183" cy="246221"/>
          </a:xfrm>
          <a:prstGeom prst="rect">
            <a:avLst/>
          </a:prstGeom>
        </p:spPr>
        <p:txBody>
          <a:bodyPr wrap="none">
            <a:spAutoFit/>
          </a:bodyPr>
          <a:lstStyle/>
          <a:p>
            <a:r>
              <a:rPr lang="en-GB" sz="1000" b="1" dirty="0">
                <a:solidFill>
                  <a:srgbClr val="7030A0"/>
                </a:solidFill>
                <a:latin typeface="Helvetica" pitchFamily="2" charset="0"/>
              </a:rPr>
              <a:t>Disturbances</a:t>
            </a:r>
            <a:endParaRPr lang="en-GB" sz="1000" b="1" dirty="0">
              <a:solidFill>
                <a:srgbClr val="7030A0"/>
              </a:solidFill>
              <a:effectLst/>
              <a:latin typeface="Helvetica" pitchFamily="2" charset="0"/>
            </a:endParaRPr>
          </a:p>
        </p:txBody>
      </p:sp>
      <p:sp>
        <p:nvSpPr>
          <p:cNvPr id="3" name="Oval 2">
            <a:extLst>
              <a:ext uri="{FF2B5EF4-FFF2-40B4-BE49-F238E27FC236}">
                <a16:creationId xmlns:a16="http://schemas.microsoft.com/office/drawing/2014/main" id="{BE76AEEB-D5A4-B24F-B85D-06F3EF038C0A}"/>
              </a:ext>
            </a:extLst>
          </p:cNvPr>
          <p:cNvSpPr/>
          <p:nvPr/>
        </p:nvSpPr>
        <p:spPr>
          <a:xfrm>
            <a:off x="4608972" y="2021453"/>
            <a:ext cx="36000" cy="36000"/>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Slide Number Placeholder 3">
            <a:extLst>
              <a:ext uri="{FF2B5EF4-FFF2-40B4-BE49-F238E27FC236}">
                <a16:creationId xmlns:a16="http://schemas.microsoft.com/office/drawing/2014/main" id="{7B635264-DE38-0C43-AFA3-73EB77A2BF97}"/>
              </a:ext>
            </a:extLst>
          </p:cNvPr>
          <p:cNvSpPr>
            <a:spLocks noGrp="1"/>
          </p:cNvSpPr>
          <p:nvPr>
            <p:ph type="sldNum" sz="quarter" idx="16"/>
          </p:nvPr>
        </p:nvSpPr>
        <p:spPr/>
        <p:txBody>
          <a:bodyPr/>
          <a:lstStyle/>
          <a:p>
            <a:fld id="{E1E1CD7C-2161-7D43-862E-CE4C333CD873}" type="slidenum">
              <a:rPr lang="fr-FR" smtClean="0"/>
              <a:pPr/>
              <a:t>26</a:t>
            </a:fld>
            <a:endParaRPr lang="fr-FR" dirty="0"/>
          </a:p>
        </p:txBody>
      </p:sp>
    </p:spTree>
    <p:extLst>
      <p:ext uri="{BB962C8B-B14F-4D97-AF65-F5344CB8AC3E}">
        <p14:creationId xmlns:p14="http://schemas.microsoft.com/office/powerpoint/2010/main" val="1581982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53" grpId="0" animBg="1"/>
      <p:bldP spid="72" grpId="0" animBg="1"/>
      <p:bldP spid="73" grpId="0" animBg="1"/>
      <p:bldP spid="74" grpId="0" animBg="1"/>
      <p:bldP spid="75" grpId="0"/>
      <p:bldP spid="76" grpId="0"/>
      <p:bldP spid="7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26CE5A-78F1-8A4C-B4C1-B9A8744F89F5}"/>
              </a:ext>
            </a:extLst>
          </p:cNvPr>
          <p:cNvSpPr/>
          <p:nvPr/>
        </p:nvSpPr>
        <p:spPr>
          <a:xfrm>
            <a:off x="326463" y="2664034"/>
            <a:ext cx="8402994" cy="2127120"/>
          </a:xfrm>
          <a:prstGeom prst="rect">
            <a:avLst/>
          </a:prstGeom>
          <a:solidFill>
            <a:srgbClr val="0070C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4" y="79368"/>
            <a:ext cx="5832511" cy="399801"/>
          </a:xfrm>
        </p:spPr>
        <p:txBody>
          <a:bodyPr anchor="ctr">
            <a:noAutofit/>
          </a:bodyPr>
          <a:lstStyle/>
          <a:p>
            <a:pPr>
              <a:lnSpc>
                <a:spcPct val="100000"/>
              </a:lnSpc>
            </a:pPr>
            <a:r>
              <a:rPr lang="en-US" sz="2000" dirty="0"/>
              <a:t>Data collection and model training</a:t>
            </a:r>
            <a:endParaRPr lang="fr-CH" sz="2000" spc="-80" dirty="0"/>
          </a:p>
        </p:txBody>
      </p:sp>
      <p:pic>
        <p:nvPicPr>
          <p:cNvPr id="20" name="Picture 19">
            <a:extLst>
              <a:ext uri="{FF2B5EF4-FFF2-40B4-BE49-F238E27FC236}">
                <a16:creationId xmlns:a16="http://schemas.microsoft.com/office/drawing/2014/main" id="{6F0EDACB-9E79-CD4C-B406-615FA693A5E0}"/>
              </a:ext>
            </a:extLst>
          </p:cNvPr>
          <p:cNvPicPr>
            <a:picLocks noChangeAspect="1"/>
          </p:cNvPicPr>
          <p:nvPr/>
        </p:nvPicPr>
        <p:blipFill>
          <a:blip r:embed="rId3"/>
          <a:stretch>
            <a:fillRect/>
          </a:stretch>
        </p:blipFill>
        <p:spPr>
          <a:xfrm>
            <a:off x="520341" y="3041056"/>
            <a:ext cx="5270500" cy="469900"/>
          </a:xfrm>
          <a:prstGeom prst="rect">
            <a:avLst/>
          </a:prstGeom>
        </p:spPr>
      </p:pic>
      <p:sp>
        <p:nvSpPr>
          <p:cNvPr id="22" name="Rectangle 21">
            <a:extLst>
              <a:ext uri="{FF2B5EF4-FFF2-40B4-BE49-F238E27FC236}">
                <a16:creationId xmlns:a16="http://schemas.microsoft.com/office/drawing/2014/main" id="{4E808277-FFCE-6740-9F2D-53B623BC13FB}"/>
              </a:ext>
            </a:extLst>
          </p:cNvPr>
          <p:cNvSpPr/>
          <p:nvPr/>
        </p:nvSpPr>
        <p:spPr>
          <a:xfrm>
            <a:off x="414543" y="2686705"/>
            <a:ext cx="2462534" cy="276999"/>
          </a:xfrm>
          <a:prstGeom prst="rect">
            <a:avLst/>
          </a:prstGeom>
        </p:spPr>
        <p:txBody>
          <a:bodyPr wrap="none">
            <a:spAutoFit/>
          </a:bodyPr>
          <a:lstStyle/>
          <a:p>
            <a:r>
              <a:rPr lang="en-GB" sz="1200" dirty="0">
                <a:latin typeface="Helvetica" pitchFamily="2" charset="0"/>
              </a:rPr>
              <a:t>Gaussian process NARX models:</a:t>
            </a:r>
            <a:endParaRPr lang="en-GB" sz="1200" dirty="0">
              <a:effectLst/>
              <a:latin typeface="Helvetica" pitchFamily="2" charset="0"/>
            </a:endParaRPr>
          </a:p>
        </p:txBody>
      </p:sp>
      <p:pic>
        <p:nvPicPr>
          <p:cNvPr id="28" name="Picture 27">
            <a:extLst>
              <a:ext uri="{FF2B5EF4-FFF2-40B4-BE49-F238E27FC236}">
                <a16:creationId xmlns:a16="http://schemas.microsoft.com/office/drawing/2014/main" id="{EE652513-6B8C-1843-BC2A-166C3230C9FB}"/>
              </a:ext>
            </a:extLst>
          </p:cNvPr>
          <p:cNvPicPr>
            <a:picLocks noChangeAspect="1"/>
          </p:cNvPicPr>
          <p:nvPr/>
        </p:nvPicPr>
        <p:blipFill>
          <a:blip r:embed="rId4"/>
          <a:stretch>
            <a:fillRect/>
          </a:stretch>
        </p:blipFill>
        <p:spPr>
          <a:xfrm>
            <a:off x="474999" y="3925763"/>
            <a:ext cx="3619364" cy="799080"/>
          </a:xfrm>
          <a:prstGeom prst="rect">
            <a:avLst/>
          </a:prstGeom>
        </p:spPr>
      </p:pic>
      <p:pic>
        <p:nvPicPr>
          <p:cNvPr id="17" name="Picture 16">
            <a:extLst>
              <a:ext uri="{FF2B5EF4-FFF2-40B4-BE49-F238E27FC236}">
                <a16:creationId xmlns:a16="http://schemas.microsoft.com/office/drawing/2014/main" id="{1EE091BC-3967-924E-A42D-CBFCAF7EAC44}"/>
              </a:ext>
            </a:extLst>
          </p:cNvPr>
          <p:cNvPicPr>
            <a:picLocks noChangeAspect="1"/>
          </p:cNvPicPr>
          <p:nvPr/>
        </p:nvPicPr>
        <p:blipFill>
          <a:blip r:embed="rId5"/>
          <a:stretch>
            <a:fillRect/>
          </a:stretch>
        </p:blipFill>
        <p:spPr>
          <a:xfrm>
            <a:off x="6078235" y="2828828"/>
            <a:ext cx="2293109" cy="1364255"/>
          </a:xfrm>
          <a:prstGeom prst="rect">
            <a:avLst/>
          </a:prstGeom>
        </p:spPr>
      </p:pic>
      <p:sp>
        <p:nvSpPr>
          <p:cNvPr id="24" name="Rectangle 23">
            <a:extLst>
              <a:ext uri="{FF2B5EF4-FFF2-40B4-BE49-F238E27FC236}">
                <a16:creationId xmlns:a16="http://schemas.microsoft.com/office/drawing/2014/main" id="{CDC06B50-318A-F74D-BB5A-DB1E36E0E190}"/>
              </a:ext>
            </a:extLst>
          </p:cNvPr>
          <p:cNvSpPr/>
          <p:nvPr/>
        </p:nvSpPr>
        <p:spPr>
          <a:xfrm>
            <a:off x="414543" y="3644643"/>
            <a:ext cx="1293345" cy="276999"/>
          </a:xfrm>
          <a:prstGeom prst="rect">
            <a:avLst/>
          </a:prstGeom>
        </p:spPr>
        <p:txBody>
          <a:bodyPr wrap="square">
            <a:spAutoFit/>
          </a:bodyPr>
          <a:lstStyle/>
          <a:p>
            <a:r>
              <a:rPr lang="en-GB" sz="1200" dirty="0">
                <a:latin typeface="Helvetica" pitchFamily="2" charset="0"/>
              </a:rPr>
              <a:t>Final delays:</a:t>
            </a:r>
            <a:endParaRPr lang="en-GB" sz="1200" dirty="0">
              <a:effectLst/>
              <a:latin typeface="Helvetica" pitchFamily="2" charset="0"/>
            </a:endParaRPr>
          </a:p>
        </p:txBody>
      </p:sp>
      <p:sp>
        <p:nvSpPr>
          <p:cNvPr id="31" name="Rectangle 30">
            <a:extLst>
              <a:ext uri="{FF2B5EF4-FFF2-40B4-BE49-F238E27FC236}">
                <a16:creationId xmlns:a16="http://schemas.microsoft.com/office/drawing/2014/main" id="{39C7C86B-37A9-F642-BB65-F3A48DA8CC52}"/>
              </a:ext>
            </a:extLst>
          </p:cNvPr>
          <p:cNvSpPr/>
          <p:nvPr/>
        </p:nvSpPr>
        <p:spPr>
          <a:xfrm>
            <a:off x="414543" y="693856"/>
            <a:ext cx="6803466" cy="1727524"/>
          </a:xfrm>
          <a:prstGeom prst="rect">
            <a:avLst/>
          </a:prstGeom>
        </p:spPr>
        <p:txBody>
          <a:bodyPr wrap="none">
            <a:spAutoFit/>
          </a:bodyPr>
          <a:lstStyle/>
          <a:p>
            <a:pPr marL="171450" indent="-171450">
              <a:lnSpc>
                <a:spcPct val="150000"/>
              </a:lnSpc>
              <a:buFont typeface="Arial" panose="020B0604020202020204" pitchFamily="34" charset="0"/>
              <a:buChar char="•"/>
            </a:pPr>
            <a:r>
              <a:rPr lang="en-GB" sz="1200" dirty="0">
                <a:latin typeface="Helvetica" pitchFamily="2" charset="0"/>
              </a:rPr>
              <a:t>Signals sampled at every 2 mins, but were </a:t>
            </a:r>
            <a:r>
              <a:rPr lang="en-GB" sz="1200" dirty="0" err="1">
                <a:latin typeface="Helvetica" pitchFamily="2" charset="0"/>
              </a:rPr>
              <a:t>downsampled</a:t>
            </a:r>
            <a:r>
              <a:rPr lang="en-GB" sz="1200" dirty="0">
                <a:latin typeface="Helvetica" pitchFamily="2" charset="0"/>
              </a:rPr>
              <a:t> by 5x to train the models (10 min)</a:t>
            </a:r>
          </a:p>
          <a:p>
            <a:pPr marL="171450" indent="-171450">
              <a:lnSpc>
                <a:spcPct val="150000"/>
              </a:lnSpc>
              <a:buFont typeface="Arial" panose="020B0604020202020204" pitchFamily="34" charset="0"/>
              <a:buChar char="•"/>
            </a:pPr>
            <a:r>
              <a:rPr lang="en-GB" sz="1200" dirty="0">
                <a:latin typeface="Helvetica" pitchFamily="2" charset="0"/>
              </a:rPr>
              <a:t>Mixed training data: closed-loop PI, closed-loop RBC, open-loop random, open-loop ramps, etc</a:t>
            </a:r>
          </a:p>
          <a:p>
            <a:pPr marL="171450" indent="-171450">
              <a:lnSpc>
                <a:spcPct val="150000"/>
              </a:lnSpc>
              <a:buFont typeface="Arial" panose="020B0604020202020204" pitchFamily="34" charset="0"/>
              <a:buChar char="•"/>
            </a:pPr>
            <a:r>
              <a:rPr lang="en-GB" sz="1200" dirty="0">
                <a:latin typeface="Helvetica" pitchFamily="2" charset="0"/>
              </a:rPr>
              <a:t>Final training set = 4’491 points (22’455 in total)</a:t>
            </a:r>
          </a:p>
          <a:p>
            <a:pPr marL="171450" indent="-171450">
              <a:lnSpc>
                <a:spcPct val="150000"/>
              </a:lnSpc>
              <a:buFont typeface="Arial" panose="020B0604020202020204" pitchFamily="34" charset="0"/>
              <a:buChar char="•"/>
            </a:pPr>
            <a:r>
              <a:rPr lang="en-GB" sz="1200" dirty="0">
                <a:latin typeface="Helvetica" pitchFamily="2" charset="0"/>
              </a:rPr>
              <a:t>Pre-processing: outlier detection, imputing missing entries, discarding abnormal periods</a:t>
            </a:r>
          </a:p>
          <a:p>
            <a:pPr marL="171450" indent="-171450">
              <a:lnSpc>
                <a:spcPct val="150000"/>
              </a:lnSpc>
              <a:buFont typeface="Arial" panose="020B0604020202020204" pitchFamily="34" charset="0"/>
              <a:buChar char="•"/>
            </a:pPr>
            <a:r>
              <a:rPr lang="en-GB" sz="1200" dirty="0">
                <a:solidFill>
                  <a:srgbClr val="FF0000"/>
                </a:solidFill>
                <a:latin typeface="Helvetica" pitchFamily="2" charset="0"/>
              </a:rPr>
              <a:t>Final number of samples per GP: 235, 314 and 245</a:t>
            </a:r>
          </a:p>
          <a:p>
            <a:pPr marL="171450" indent="-171450">
              <a:lnSpc>
                <a:spcPct val="150000"/>
              </a:lnSpc>
              <a:buFont typeface="Arial" panose="020B0604020202020204" pitchFamily="34" charset="0"/>
              <a:buChar char="•"/>
            </a:pPr>
            <a:endParaRPr lang="en-GB" sz="1200" dirty="0">
              <a:latin typeface="Helvetica" pitchFamily="2" charset="0"/>
            </a:endParaRPr>
          </a:p>
        </p:txBody>
      </p:sp>
      <p:sp>
        <p:nvSpPr>
          <p:cNvPr id="32" name="Rectangle 31">
            <a:extLst>
              <a:ext uri="{FF2B5EF4-FFF2-40B4-BE49-F238E27FC236}">
                <a16:creationId xmlns:a16="http://schemas.microsoft.com/office/drawing/2014/main" id="{8B909DC4-7EDD-F94E-84D3-4E38ADD9570B}"/>
              </a:ext>
            </a:extLst>
          </p:cNvPr>
          <p:cNvSpPr/>
          <p:nvPr/>
        </p:nvSpPr>
        <p:spPr>
          <a:xfrm>
            <a:off x="2520688" y="2098622"/>
            <a:ext cx="2126881" cy="400110"/>
          </a:xfrm>
          <a:prstGeom prst="rect">
            <a:avLst/>
          </a:prstGeom>
        </p:spPr>
        <p:txBody>
          <a:bodyPr wrap="square">
            <a:spAutoFit/>
          </a:bodyPr>
          <a:lstStyle/>
          <a:p>
            <a:pPr algn="ctr"/>
            <a:r>
              <a:rPr lang="en-GB" sz="1000" dirty="0">
                <a:highlight>
                  <a:srgbClr val="FFFF00"/>
                </a:highlight>
                <a:latin typeface="Helvetica" pitchFamily="2" charset="0"/>
              </a:rPr>
              <a:t>“The most informative subset </a:t>
            </a:r>
            <a:br>
              <a:rPr lang="en-GB" sz="1000" dirty="0">
                <a:highlight>
                  <a:srgbClr val="FFFF00"/>
                </a:highlight>
                <a:latin typeface="Helvetica" pitchFamily="2" charset="0"/>
              </a:rPr>
            </a:br>
            <a:r>
              <a:rPr lang="en-GB" sz="1000" dirty="0">
                <a:highlight>
                  <a:srgbClr val="FFFF00"/>
                </a:highlight>
                <a:latin typeface="Helvetica" pitchFamily="2" charset="0"/>
              </a:rPr>
              <a:t>out of 748 hours”</a:t>
            </a:r>
          </a:p>
        </p:txBody>
      </p:sp>
      <p:sp>
        <p:nvSpPr>
          <p:cNvPr id="33" name="Rectangle 32">
            <a:extLst>
              <a:ext uri="{FF2B5EF4-FFF2-40B4-BE49-F238E27FC236}">
                <a16:creationId xmlns:a16="http://schemas.microsoft.com/office/drawing/2014/main" id="{3A708076-F4B6-524D-8EDF-DEED483913C1}"/>
              </a:ext>
            </a:extLst>
          </p:cNvPr>
          <p:cNvSpPr/>
          <p:nvPr/>
        </p:nvSpPr>
        <p:spPr>
          <a:xfrm>
            <a:off x="6006437" y="4278875"/>
            <a:ext cx="2466934" cy="461665"/>
          </a:xfrm>
          <a:prstGeom prst="rect">
            <a:avLst/>
          </a:prstGeom>
        </p:spPr>
        <p:txBody>
          <a:bodyPr wrap="square">
            <a:spAutoFit/>
          </a:bodyPr>
          <a:lstStyle/>
          <a:p>
            <a:pPr algn="ctr"/>
            <a:r>
              <a:rPr lang="en-GB" sz="1200" dirty="0">
                <a:latin typeface="Helvetica" pitchFamily="2" charset="0"/>
              </a:rPr>
              <a:t>ARD SE kernels + linear mean </a:t>
            </a:r>
            <a:br>
              <a:rPr lang="en-GB" sz="1200" dirty="0">
                <a:latin typeface="Helvetica" pitchFamily="2" charset="0"/>
              </a:rPr>
            </a:br>
            <a:r>
              <a:rPr lang="en-GB" sz="1200" dirty="0">
                <a:latin typeface="Helvetica" pitchFamily="2" charset="0"/>
              </a:rPr>
              <a:t>+ MLE optimization</a:t>
            </a:r>
          </a:p>
        </p:txBody>
      </p:sp>
      <p:sp>
        <p:nvSpPr>
          <p:cNvPr id="4" name="Slide Number Placeholder 3">
            <a:extLst>
              <a:ext uri="{FF2B5EF4-FFF2-40B4-BE49-F238E27FC236}">
                <a16:creationId xmlns:a16="http://schemas.microsoft.com/office/drawing/2014/main" id="{7FBF0C26-EDAF-6D4E-B7D1-31150EE1BC5C}"/>
              </a:ext>
            </a:extLst>
          </p:cNvPr>
          <p:cNvSpPr>
            <a:spLocks noGrp="1"/>
          </p:cNvSpPr>
          <p:nvPr>
            <p:ph type="sldNum" sz="quarter" idx="16"/>
          </p:nvPr>
        </p:nvSpPr>
        <p:spPr/>
        <p:txBody>
          <a:bodyPr/>
          <a:lstStyle/>
          <a:p>
            <a:fld id="{E1E1CD7C-2161-7D43-862E-CE4C333CD873}" type="slidenum">
              <a:rPr lang="fr-FR" smtClean="0"/>
              <a:pPr/>
              <a:t>27</a:t>
            </a:fld>
            <a:endParaRPr lang="fr-FR" dirty="0"/>
          </a:p>
        </p:txBody>
      </p:sp>
    </p:spTree>
    <p:extLst>
      <p:ext uri="{BB962C8B-B14F-4D97-AF65-F5344CB8AC3E}">
        <p14:creationId xmlns:p14="http://schemas.microsoft.com/office/powerpoint/2010/main" val="620457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p:bldP spid="24"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Training results</a:t>
            </a:r>
            <a:endParaRPr lang="fr-CH" sz="2000" spc="-80" dirty="0"/>
          </a:p>
        </p:txBody>
      </p:sp>
      <p:pic>
        <p:nvPicPr>
          <p:cNvPr id="4" name="Picture 3">
            <a:extLst>
              <a:ext uri="{FF2B5EF4-FFF2-40B4-BE49-F238E27FC236}">
                <a16:creationId xmlns:a16="http://schemas.microsoft.com/office/drawing/2014/main" id="{BA0434CD-A445-4742-ABA2-AAEF32F115DB}"/>
              </a:ext>
            </a:extLst>
          </p:cNvPr>
          <p:cNvPicPr>
            <a:picLocks noChangeAspect="1"/>
          </p:cNvPicPr>
          <p:nvPr/>
        </p:nvPicPr>
        <p:blipFill>
          <a:blip r:embed="rId3"/>
          <a:stretch>
            <a:fillRect/>
          </a:stretch>
        </p:blipFill>
        <p:spPr>
          <a:xfrm>
            <a:off x="795600" y="628650"/>
            <a:ext cx="3600450" cy="2034540"/>
          </a:xfrm>
          <a:prstGeom prst="rect">
            <a:avLst/>
          </a:prstGeom>
        </p:spPr>
      </p:pic>
      <p:pic>
        <p:nvPicPr>
          <p:cNvPr id="6" name="Picture 5">
            <a:extLst>
              <a:ext uri="{FF2B5EF4-FFF2-40B4-BE49-F238E27FC236}">
                <a16:creationId xmlns:a16="http://schemas.microsoft.com/office/drawing/2014/main" id="{B1243E6F-C05F-0446-BB91-C35E79FABC92}"/>
              </a:ext>
            </a:extLst>
          </p:cNvPr>
          <p:cNvPicPr>
            <a:picLocks noChangeAspect="1"/>
          </p:cNvPicPr>
          <p:nvPr/>
        </p:nvPicPr>
        <p:blipFill>
          <a:blip r:embed="rId4"/>
          <a:stretch>
            <a:fillRect/>
          </a:stretch>
        </p:blipFill>
        <p:spPr>
          <a:xfrm>
            <a:off x="4719600" y="628650"/>
            <a:ext cx="3600450" cy="2034540"/>
          </a:xfrm>
          <a:prstGeom prst="rect">
            <a:avLst/>
          </a:prstGeom>
        </p:spPr>
      </p:pic>
      <p:pic>
        <p:nvPicPr>
          <p:cNvPr id="8" name="Picture 7">
            <a:extLst>
              <a:ext uri="{FF2B5EF4-FFF2-40B4-BE49-F238E27FC236}">
                <a16:creationId xmlns:a16="http://schemas.microsoft.com/office/drawing/2014/main" id="{8C796E59-A011-614B-980F-6667E245EE2B}"/>
              </a:ext>
            </a:extLst>
          </p:cNvPr>
          <p:cNvPicPr>
            <a:picLocks noChangeAspect="1"/>
          </p:cNvPicPr>
          <p:nvPr/>
        </p:nvPicPr>
        <p:blipFill>
          <a:blip r:embed="rId5"/>
          <a:stretch>
            <a:fillRect/>
          </a:stretch>
        </p:blipFill>
        <p:spPr>
          <a:xfrm>
            <a:off x="2786400" y="2797512"/>
            <a:ext cx="3600450" cy="2034540"/>
          </a:xfrm>
          <a:prstGeom prst="rect">
            <a:avLst/>
          </a:prstGeom>
        </p:spPr>
      </p:pic>
      <p:sp>
        <p:nvSpPr>
          <p:cNvPr id="3" name="Slide Number Placeholder 2">
            <a:extLst>
              <a:ext uri="{FF2B5EF4-FFF2-40B4-BE49-F238E27FC236}">
                <a16:creationId xmlns:a16="http://schemas.microsoft.com/office/drawing/2014/main" id="{20159518-C9D7-E742-829F-27D050814C9F}"/>
              </a:ext>
            </a:extLst>
          </p:cNvPr>
          <p:cNvSpPr>
            <a:spLocks noGrp="1"/>
          </p:cNvSpPr>
          <p:nvPr>
            <p:ph type="sldNum" sz="quarter" idx="16"/>
          </p:nvPr>
        </p:nvSpPr>
        <p:spPr/>
        <p:txBody>
          <a:bodyPr/>
          <a:lstStyle/>
          <a:p>
            <a:fld id="{E1E1CD7C-2161-7D43-862E-CE4C333CD873}" type="slidenum">
              <a:rPr lang="fr-FR" smtClean="0"/>
              <a:pPr/>
              <a:t>28</a:t>
            </a:fld>
            <a:endParaRPr lang="fr-FR" dirty="0"/>
          </a:p>
        </p:txBody>
      </p:sp>
    </p:spTree>
    <p:extLst>
      <p:ext uri="{BB962C8B-B14F-4D97-AF65-F5344CB8AC3E}">
        <p14:creationId xmlns:p14="http://schemas.microsoft.com/office/powerpoint/2010/main" val="922772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Test results</a:t>
            </a:r>
            <a:endParaRPr lang="fr-CH" sz="2000" spc="-80" dirty="0"/>
          </a:p>
        </p:txBody>
      </p:sp>
      <p:pic>
        <p:nvPicPr>
          <p:cNvPr id="13" name="Picture 12">
            <a:extLst>
              <a:ext uri="{FF2B5EF4-FFF2-40B4-BE49-F238E27FC236}">
                <a16:creationId xmlns:a16="http://schemas.microsoft.com/office/drawing/2014/main" id="{968B0671-4ECD-2B45-AD04-56D3C26323C0}"/>
              </a:ext>
            </a:extLst>
          </p:cNvPr>
          <p:cNvPicPr>
            <a:picLocks noChangeAspect="1"/>
          </p:cNvPicPr>
          <p:nvPr/>
        </p:nvPicPr>
        <p:blipFill>
          <a:blip r:embed="rId3"/>
          <a:stretch>
            <a:fillRect/>
          </a:stretch>
        </p:blipFill>
        <p:spPr>
          <a:xfrm>
            <a:off x="795600" y="630000"/>
            <a:ext cx="3600450" cy="2034540"/>
          </a:xfrm>
          <a:prstGeom prst="rect">
            <a:avLst/>
          </a:prstGeom>
        </p:spPr>
      </p:pic>
      <p:pic>
        <p:nvPicPr>
          <p:cNvPr id="15" name="Picture 14">
            <a:extLst>
              <a:ext uri="{FF2B5EF4-FFF2-40B4-BE49-F238E27FC236}">
                <a16:creationId xmlns:a16="http://schemas.microsoft.com/office/drawing/2014/main" id="{202B8E8A-6539-094F-B180-19A4B9BBC0E8}"/>
              </a:ext>
            </a:extLst>
          </p:cNvPr>
          <p:cNvPicPr>
            <a:picLocks noChangeAspect="1"/>
          </p:cNvPicPr>
          <p:nvPr/>
        </p:nvPicPr>
        <p:blipFill>
          <a:blip r:embed="rId4"/>
          <a:stretch>
            <a:fillRect/>
          </a:stretch>
        </p:blipFill>
        <p:spPr>
          <a:xfrm>
            <a:off x="4719600" y="630000"/>
            <a:ext cx="3600450" cy="2034540"/>
          </a:xfrm>
          <a:prstGeom prst="rect">
            <a:avLst/>
          </a:prstGeom>
        </p:spPr>
      </p:pic>
      <p:pic>
        <p:nvPicPr>
          <p:cNvPr id="17" name="Picture 16">
            <a:extLst>
              <a:ext uri="{FF2B5EF4-FFF2-40B4-BE49-F238E27FC236}">
                <a16:creationId xmlns:a16="http://schemas.microsoft.com/office/drawing/2014/main" id="{01E11EC3-7F07-9E42-88F4-161DE073A7DB}"/>
              </a:ext>
            </a:extLst>
          </p:cNvPr>
          <p:cNvPicPr>
            <a:picLocks noChangeAspect="1"/>
          </p:cNvPicPr>
          <p:nvPr/>
        </p:nvPicPr>
        <p:blipFill>
          <a:blip r:embed="rId5"/>
          <a:stretch>
            <a:fillRect/>
          </a:stretch>
        </p:blipFill>
        <p:spPr>
          <a:xfrm>
            <a:off x="2786400" y="2797200"/>
            <a:ext cx="3600450" cy="2034540"/>
          </a:xfrm>
          <a:prstGeom prst="rect">
            <a:avLst/>
          </a:prstGeom>
        </p:spPr>
      </p:pic>
      <p:sp>
        <p:nvSpPr>
          <p:cNvPr id="3" name="Slide Number Placeholder 2">
            <a:extLst>
              <a:ext uri="{FF2B5EF4-FFF2-40B4-BE49-F238E27FC236}">
                <a16:creationId xmlns:a16="http://schemas.microsoft.com/office/drawing/2014/main" id="{36353476-5224-5741-BB26-2DFB448A6204}"/>
              </a:ext>
            </a:extLst>
          </p:cNvPr>
          <p:cNvSpPr>
            <a:spLocks noGrp="1"/>
          </p:cNvSpPr>
          <p:nvPr>
            <p:ph type="sldNum" sz="quarter" idx="16"/>
          </p:nvPr>
        </p:nvSpPr>
        <p:spPr/>
        <p:txBody>
          <a:bodyPr/>
          <a:lstStyle/>
          <a:p>
            <a:fld id="{E1E1CD7C-2161-7D43-862E-CE4C333CD873}" type="slidenum">
              <a:rPr lang="fr-FR" smtClean="0"/>
              <a:pPr/>
              <a:t>29</a:t>
            </a:fld>
            <a:endParaRPr lang="fr-FR" dirty="0"/>
          </a:p>
        </p:txBody>
      </p:sp>
    </p:spTree>
    <p:extLst>
      <p:ext uri="{BB962C8B-B14F-4D97-AF65-F5344CB8AC3E}">
        <p14:creationId xmlns:p14="http://schemas.microsoft.com/office/powerpoint/2010/main" val="3169272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Part 1</a:t>
            </a:r>
            <a:endParaRPr lang="fr-CH" sz="2000" spc="-80" dirty="0"/>
          </a:p>
        </p:txBody>
      </p:sp>
      <p:sp>
        <p:nvSpPr>
          <p:cNvPr id="5" name="Rectangle 4">
            <a:extLst>
              <a:ext uri="{FF2B5EF4-FFF2-40B4-BE49-F238E27FC236}">
                <a16:creationId xmlns:a16="http://schemas.microsoft.com/office/drawing/2014/main" id="{241CACAA-8273-C24B-88D8-2E311B232FE8}"/>
              </a:ext>
            </a:extLst>
          </p:cNvPr>
          <p:cNvSpPr/>
          <p:nvPr/>
        </p:nvSpPr>
        <p:spPr>
          <a:xfrm>
            <a:off x="2160971" y="608948"/>
            <a:ext cx="4822058" cy="51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ts val="3240"/>
              </a:lnSpc>
            </a:pPr>
            <a:r>
              <a:rPr lang="en-GB" sz="1600" b="1" dirty="0">
                <a:solidFill>
                  <a:schemeClr val="bg1"/>
                </a:solidFill>
                <a:effectLst/>
                <a:latin typeface="Helvetica" pitchFamily="2" charset="0"/>
              </a:rPr>
              <a:t>  Safely learning with kernels</a:t>
            </a:r>
          </a:p>
        </p:txBody>
      </p:sp>
      <p:sp>
        <p:nvSpPr>
          <p:cNvPr id="12" name="TextBox 11">
            <a:extLst>
              <a:ext uri="{FF2B5EF4-FFF2-40B4-BE49-F238E27FC236}">
                <a16:creationId xmlns:a16="http://schemas.microsoft.com/office/drawing/2014/main" id="{DF878CB4-2D43-F14C-A8B2-BDC8469DE2AD}"/>
              </a:ext>
            </a:extLst>
          </p:cNvPr>
          <p:cNvSpPr txBox="1"/>
          <p:nvPr/>
        </p:nvSpPr>
        <p:spPr>
          <a:xfrm>
            <a:off x="766023" y="1269807"/>
            <a:ext cx="7611954" cy="2389180"/>
          </a:xfrm>
          <a:prstGeom prst="rect">
            <a:avLst/>
          </a:prstGeom>
          <a:solidFill>
            <a:schemeClr val="accent1">
              <a:alpha val="13119"/>
            </a:schemeClr>
          </a:solidFill>
        </p:spPr>
        <p:txBody>
          <a:bodyPr wrap="square">
            <a:spAutoFit/>
          </a:bodyPr>
          <a:lstStyle/>
          <a:p>
            <a:pPr algn="just">
              <a:lnSpc>
                <a:spcPct val="150000"/>
              </a:lnSpc>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Published works:</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Scharnhorst, </a:t>
            </a: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Jiang, Jones. “Robust uncertainty bounds in reproducing kernel Hilbert spaces: A convex optimization approach.” IEEE Transactions on Automatic Control (2022).</a:t>
            </a:r>
            <a:endParaRPr lang="en-GB" sz="1600" dirty="0">
              <a:solidFill>
                <a:srgbClr val="000000"/>
              </a:solidFill>
              <a:effectLst/>
              <a:latin typeface="Helvetica" pitchFamily="2" charset="0"/>
              <a:ea typeface="Helvetica Neue" panose="02000503000000020004" pitchFamily="2" charset="0"/>
              <a:cs typeface="Helvetica Neue" panose="02000503000000020004" pitchFamily="2" charset="0"/>
            </a:endParaRP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Scharnhorst, Jones. “Deterministic error bounds for kernel-based learning techniques under bounded noise.”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Automatica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(2021).</a:t>
            </a: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Scharnhorst, Jiang, Jones. “KPC: Learning- based model predictive control with deterministic guarantees.” L4DC (2021).</a:t>
            </a:r>
          </a:p>
        </p:txBody>
      </p:sp>
      <p:sp>
        <p:nvSpPr>
          <p:cNvPr id="3" name="Slide Number Placeholder 2">
            <a:extLst>
              <a:ext uri="{FF2B5EF4-FFF2-40B4-BE49-F238E27FC236}">
                <a16:creationId xmlns:a16="http://schemas.microsoft.com/office/drawing/2014/main" id="{A3112CE5-46C6-834E-9DCD-FD3C7192238B}"/>
              </a:ext>
            </a:extLst>
          </p:cNvPr>
          <p:cNvSpPr>
            <a:spLocks noGrp="1"/>
          </p:cNvSpPr>
          <p:nvPr>
            <p:ph type="sldNum" sz="quarter" idx="16"/>
          </p:nvPr>
        </p:nvSpPr>
        <p:spPr/>
        <p:txBody>
          <a:bodyPr/>
          <a:lstStyle/>
          <a:p>
            <a:fld id="{E1E1CD7C-2161-7D43-862E-CE4C333CD873}" type="slidenum">
              <a:rPr lang="fr-FR" smtClean="0"/>
              <a:pPr/>
              <a:t>3</a:t>
            </a:fld>
            <a:endParaRPr lang="fr-FR" dirty="0"/>
          </a:p>
        </p:txBody>
      </p:sp>
    </p:spTree>
    <p:extLst>
      <p:ext uri="{BB962C8B-B14F-4D97-AF65-F5344CB8AC3E}">
        <p14:creationId xmlns:p14="http://schemas.microsoft.com/office/powerpoint/2010/main" val="162609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latin typeface="+mj-lt"/>
              </a:rPr>
              <a:t>Test</a:t>
            </a:r>
            <a:r>
              <a:rPr lang="en-US" sz="2000" dirty="0"/>
              <a:t> results</a:t>
            </a:r>
            <a:endParaRPr lang="fr-CH" sz="2000" spc="-80" dirty="0"/>
          </a:p>
        </p:txBody>
      </p:sp>
      <p:pic>
        <p:nvPicPr>
          <p:cNvPr id="4" name="Picture 3">
            <a:extLst>
              <a:ext uri="{FF2B5EF4-FFF2-40B4-BE49-F238E27FC236}">
                <a16:creationId xmlns:a16="http://schemas.microsoft.com/office/drawing/2014/main" id="{B1C436C1-606E-E44F-BA8C-AFB3458F8003}"/>
              </a:ext>
            </a:extLst>
          </p:cNvPr>
          <p:cNvPicPr>
            <a:picLocks noChangeAspect="1"/>
          </p:cNvPicPr>
          <p:nvPr/>
        </p:nvPicPr>
        <p:blipFill>
          <a:blip r:embed="rId3"/>
          <a:stretch>
            <a:fillRect/>
          </a:stretch>
        </p:blipFill>
        <p:spPr>
          <a:xfrm>
            <a:off x="1424923" y="630000"/>
            <a:ext cx="2960370" cy="2034540"/>
          </a:xfrm>
          <a:prstGeom prst="rect">
            <a:avLst/>
          </a:prstGeom>
        </p:spPr>
      </p:pic>
      <p:pic>
        <p:nvPicPr>
          <p:cNvPr id="6" name="Picture 5">
            <a:extLst>
              <a:ext uri="{FF2B5EF4-FFF2-40B4-BE49-F238E27FC236}">
                <a16:creationId xmlns:a16="http://schemas.microsoft.com/office/drawing/2014/main" id="{FAF40505-A063-FF48-82D2-68E633D77267}"/>
              </a:ext>
            </a:extLst>
          </p:cNvPr>
          <p:cNvPicPr>
            <a:picLocks noChangeAspect="1"/>
          </p:cNvPicPr>
          <p:nvPr/>
        </p:nvPicPr>
        <p:blipFill>
          <a:blip r:embed="rId4"/>
          <a:stretch>
            <a:fillRect/>
          </a:stretch>
        </p:blipFill>
        <p:spPr>
          <a:xfrm>
            <a:off x="4719600" y="630000"/>
            <a:ext cx="2960370" cy="2034540"/>
          </a:xfrm>
          <a:prstGeom prst="rect">
            <a:avLst/>
          </a:prstGeom>
        </p:spPr>
      </p:pic>
      <p:pic>
        <p:nvPicPr>
          <p:cNvPr id="8" name="Picture 7">
            <a:extLst>
              <a:ext uri="{FF2B5EF4-FFF2-40B4-BE49-F238E27FC236}">
                <a16:creationId xmlns:a16="http://schemas.microsoft.com/office/drawing/2014/main" id="{98615EF4-A0B8-224E-BD2F-F272C9DD8DB0}"/>
              </a:ext>
            </a:extLst>
          </p:cNvPr>
          <p:cNvPicPr>
            <a:picLocks noChangeAspect="1"/>
          </p:cNvPicPr>
          <p:nvPr/>
        </p:nvPicPr>
        <p:blipFill>
          <a:blip r:embed="rId5"/>
          <a:stretch>
            <a:fillRect/>
          </a:stretch>
        </p:blipFill>
        <p:spPr>
          <a:xfrm>
            <a:off x="3033826" y="2797200"/>
            <a:ext cx="2960370" cy="2034540"/>
          </a:xfrm>
          <a:prstGeom prst="rect">
            <a:avLst/>
          </a:prstGeom>
        </p:spPr>
      </p:pic>
      <p:sp>
        <p:nvSpPr>
          <p:cNvPr id="3" name="Slide Number Placeholder 2">
            <a:extLst>
              <a:ext uri="{FF2B5EF4-FFF2-40B4-BE49-F238E27FC236}">
                <a16:creationId xmlns:a16="http://schemas.microsoft.com/office/drawing/2014/main" id="{AEB2DA6B-7591-1144-9886-45353D9422E7}"/>
              </a:ext>
            </a:extLst>
          </p:cNvPr>
          <p:cNvSpPr>
            <a:spLocks noGrp="1"/>
          </p:cNvSpPr>
          <p:nvPr>
            <p:ph type="sldNum" sz="quarter" idx="16"/>
          </p:nvPr>
        </p:nvSpPr>
        <p:spPr/>
        <p:txBody>
          <a:bodyPr/>
          <a:lstStyle/>
          <a:p>
            <a:fld id="{E1E1CD7C-2161-7D43-862E-CE4C333CD873}" type="slidenum">
              <a:rPr lang="fr-FR" smtClean="0"/>
              <a:pPr/>
              <a:t>30</a:t>
            </a:fld>
            <a:endParaRPr lang="fr-FR" dirty="0"/>
          </a:p>
        </p:txBody>
      </p:sp>
    </p:spTree>
    <p:extLst>
      <p:ext uri="{BB962C8B-B14F-4D97-AF65-F5344CB8AC3E}">
        <p14:creationId xmlns:p14="http://schemas.microsoft.com/office/powerpoint/2010/main" val="3888870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104876"/>
            <a:ext cx="6190748" cy="399801"/>
          </a:xfrm>
        </p:spPr>
        <p:txBody>
          <a:bodyPr anchor="ctr">
            <a:noAutofit/>
          </a:bodyPr>
          <a:lstStyle/>
          <a:p>
            <a:r>
              <a:rPr lang="en-GB" sz="2000" dirty="0">
                <a:latin typeface="+mj-lt"/>
              </a:rPr>
              <a:t>Learning the chiller energy curve</a:t>
            </a:r>
            <a:endParaRPr lang="en-GB" sz="2000" dirty="0">
              <a:effectLst/>
              <a:latin typeface="+mj-lt"/>
            </a:endParaRPr>
          </a:p>
        </p:txBody>
      </p:sp>
      <p:pic>
        <p:nvPicPr>
          <p:cNvPr id="4" name="Picture 3">
            <a:extLst>
              <a:ext uri="{FF2B5EF4-FFF2-40B4-BE49-F238E27FC236}">
                <a16:creationId xmlns:a16="http://schemas.microsoft.com/office/drawing/2014/main" id="{1BB77B62-68EE-554C-9D81-378E806A8655}"/>
              </a:ext>
            </a:extLst>
          </p:cNvPr>
          <p:cNvPicPr>
            <a:picLocks noChangeAspect="1"/>
          </p:cNvPicPr>
          <p:nvPr/>
        </p:nvPicPr>
        <p:blipFill>
          <a:blip r:embed="rId4"/>
          <a:stretch>
            <a:fillRect/>
          </a:stretch>
        </p:blipFill>
        <p:spPr>
          <a:xfrm>
            <a:off x="6198981" y="2974009"/>
            <a:ext cx="2405064" cy="1874266"/>
          </a:xfrm>
          <a:prstGeom prst="rect">
            <a:avLst/>
          </a:prstGeom>
        </p:spPr>
      </p:pic>
      <p:pic>
        <p:nvPicPr>
          <p:cNvPr id="6" name="Picture 5">
            <a:extLst>
              <a:ext uri="{FF2B5EF4-FFF2-40B4-BE49-F238E27FC236}">
                <a16:creationId xmlns:a16="http://schemas.microsoft.com/office/drawing/2014/main" id="{4EC0B6FB-F9F0-0B4F-A14F-030268BF1FF5}"/>
              </a:ext>
            </a:extLst>
          </p:cNvPr>
          <p:cNvPicPr>
            <a:picLocks noChangeAspect="1"/>
          </p:cNvPicPr>
          <p:nvPr/>
        </p:nvPicPr>
        <p:blipFill>
          <a:blip r:embed="rId5"/>
          <a:stretch>
            <a:fillRect/>
          </a:stretch>
        </p:blipFill>
        <p:spPr>
          <a:xfrm>
            <a:off x="3753249" y="3020309"/>
            <a:ext cx="2258247" cy="1759851"/>
          </a:xfrm>
          <a:prstGeom prst="rect">
            <a:avLst/>
          </a:prstGeom>
        </p:spPr>
      </p:pic>
      <p:pic>
        <p:nvPicPr>
          <p:cNvPr id="14" name="Picture 13">
            <a:extLst>
              <a:ext uri="{FF2B5EF4-FFF2-40B4-BE49-F238E27FC236}">
                <a16:creationId xmlns:a16="http://schemas.microsoft.com/office/drawing/2014/main" id="{22DE1FC4-0A72-4B43-807B-16FF283FD3B8}"/>
              </a:ext>
            </a:extLst>
          </p:cNvPr>
          <p:cNvPicPr>
            <a:picLocks noChangeAspect="1"/>
          </p:cNvPicPr>
          <p:nvPr/>
        </p:nvPicPr>
        <p:blipFill>
          <a:blip r:embed="rId6"/>
          <a:stretch>
            <a:fillRect/>
          </a:stretch>
        </p:blipFill>
        <p:spPr>
          <a:xfrm>
            <a:off x="3625342" y="1735803"/>
            <a:ext cx="4089400" cy="165100"/>
          </a:xfrm>
          <a:prstGeom prst="rect">
            <a:avLst/>
          </a:prstGeom>
        </p:spPr>
      </p:pic>
      <p:pic>
        <p:nvPicPr>
          <p:cNvPr id="15" name="Picture 14">
            <a:extLst>
              <a:ext uri="{FF2B5EF4-FFF2-40B4-BE49-F238E27FC236}">
                <a16:creationId xmlns:a16="http://schemas.microsoft.com/office/drawing/2014/main" id="{2A3C883D-913E-D446-81E7-1C5927993E8C}"/>
              </a:ext>
            </a:extLst>
          </p:cNvPr>
          <p:cNvPicPr>
            <a:picLocks noChangeAspect="1"/>
          </p:cNvPicPr>
          <p:nvPr>
            <p:custDataLst>
              <p:tags r:id="rId1"/>
            </p:custDataLst>
          </p:nvPr>
        </p:nvPicPr>
        <p:blipFill>
          <a:blip r:embed="rId7"/>
          <a:stretch>
            <a:fillRect/>
          </a:stretch>
        </p:blipFill>
        <p:spPr>
          <a:xfrm>
            <a:off x="3625342" y="869142"/>
            <a:ext cx="3822700" cy="558800"/>
          </a:xfrm>
          <a:prstGeom prst="rect">
            <a:avLst/>
          </a:prstGeom>
        </p:spPr>
      </p:pic>
      <p:pic>
        <p:nvPicPr>
          <p:cNvPr id="17" name="Picture 16">
            <a:extLst>
              <a:ext uri="{FF2B5EF4-FFF2-40B4-BE49-F238E27FC236}">
                <a16:creationId xmlns:a16="http://schemas.microsoft.com/office/drawing/2014/main" id="{64A4E966-7AA9-F445-8A48-374C5222BE62}"/>
              </a:ext>
            </a:extLst>
          </p:cNvPr>
          <p:cNvPicPr>
            <a:picLocks noChangeAspect="1"/>
          </p:cNvPicPr>
          <p:nvPr/>
        </p:nvPicPr>
        <p:blipFill>
          <a:blip r:embed="rId8"/>
          <a:stretch>
            <a:fillRect/>
          </a:stretch>
        </p:blipFill>
        <p:spPr>
          <a:xfrm>
            <a:off x="748275" y="2974009"/>
            <a:ext cx="2744987" cy="1759852"/>
          </a:xfrm>
          <a:prstGeom prst="rect">
            <a:avLst/>
          </a:prstGeom>
        </p:spPr>
      </p:pic>
      <p:pic>
        <p:nvPicPr>
          <p:cNvPr id="18" name="Picture 17">
            <a:extLst>
              <a:ext uri="{FF2B5EF4-FFF2-40B4-BE49-F238E27FC236}">
                <a16:creationId xmlns:a16="http://schemas.microsoft.com/office/drawing/2014/main" id="{ECD54F26-144B-7F41-95B8-BE64CF588DA2}"/>
              </a:ext>
            </a:extLst>
          </p:cNvPr>
          <p:cNvPicPr>
            <a:picLocks noChangeAspect="1"/>
          </p:cNvPicPr>
          <p:nvPr/>
        </p:nvPicPr>
        <p:blipFill>
          <a:blip r:embed="rId9"/>
          <a:stretch>
            <a:fillRect/>
          </a:stretch>
        </p:blipFill>
        <p:spPr>
          <a:xfrm>
            <a:off x="3625342" y="2206032"/>
            <a:ext cx="2336800" cy="139700"/>
          </a:xfrm>
          <a:prstGeom prst="rect">
            <a:avLst/>
          </a:prstGeom>
        </p:spPr>
      </p:pic>
      <p:pic>
        <p:nvPicPr>
          <p:cNvPr id="9" name="Picture 8">
            <a:extLst>
              <a:ext uri="{FF2B5EF4-FFF2-40B4-BE49-F238E27FC236}">
                <a16:creationId xmlns:a16="http://schemas.microsoft.com/office/drawing/2014/main" id="{214CF3C4-873D-CF40-8DB7-F78CA012C6FC}"/>
              </a:ext>
            </a:extLst>
          </p:cNvPr>
          <p:cNvPicPr>
            <a:picLocks noChangeAspect="1"/>
          </p:cNvPicPr>
          <p:nvPr/>
        </p:nvPicPr>
        <p:blipFill>
          <a:blip r:embed="rId10"/>
          <a:stretch>
            <a:fillRect/>
          </a:stretch>
        </p:blipFill>
        <p:spPr>
          <a:xfrm>
            <a:off x="1645303" y="970565"/>
            <a:ext cx="1696075" cy="1298135"/>
          </a:xfrm>
          <a:prstGeom prst="rect">
            <a:avLst/>
          </a:prstGeom>
        </p:spPr>
      </p:pic>
      <p:sp>
        <p:nvSpPr>
          <p:cNvPr id="10" name="Rectangle 9">
            <a:extLst>
              <a:ext uri="{FF2B5EF4-FFF2-40B4-BE49-F238E27FC236}">
                <a16:creationId xmlns:a16="http://schemas.microsoft.com/office/drawing/2014/main" id="{69F1DD63-475D-C047-A259-7756D0EC7D1F}"/>
              </a:ext>
            </a:extLst>
          </p:cNvPr>
          <p:cNvSpPr/>
          <p:nvPr/>
        </p:nvSpPr>
        <p:spPr>
          <a:xfrm>
            <a:off x="7231624" y="2697010"/>
            <a:ext cx="1164101" cy="276999"/>
          </a:xfrm>
          <a:prstGeom prst="rect">
            <a:avLst/>
          </a:prstGeom>
        </p:spPr>
        <p:txBody>
          <a:bodyPr wrap="none">
            <a:spAutoFit/>
          </a:bodyPr>
          <a:lstStyle/>
          <a:p>
            <a:r>
              <a:rPr lang="en-GB" sz="1200" dirty="0">
                <a:solidFill>
                  <a:srgbClr val="FF0000"/>
                </a:solidFill>
                <a:latin typeface="Helvetica" pitchFamily="2" charset="0"/>
              </a:rPr>
              <a:t>Final objective</a:t>
            </a:r>
            <a:endParaRPr lang="en-GB" sz="1200" dirty="0">
              <a:solidFill>
                <a:srgbClr val="FF0000"/>
              </a:solidFill>
              <a:effectLst/>
              <a:latin typeface="Helvetica" pitchFamily="2" charset="0"/>
            </a:endParaRPr>
          </a:p>
        </p:txBody>
      </p:sp>
      <p:sp>
        <p:nvSpPr>
          <p:cNvPr id="11" name="Oval 10">
            <a:extLst>
              <a:ext uri="{FF2B5EF4-FFF2-40B4-BE49-F238E27FC236}">
                <a16:creationId xmlns:a16="http://schemas.microsoft.com/office/drawing/2014/main" id="{3BF45B8C-FA88-A04D-B456-8B3C0300545B}"/>
              </a:ext>
            </a:extLst>
          </p:cNvPr>
          <p:cNvSpPr/>
          <p:nvPr/>
        </p:nvSpPr>
        <p:spPr>
          <a:xfrm rot="20597624">
            <a:off x="6618687" y="3185557"/>
            <a:ext cx="2052249" cy="1255873"/>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Slide Number Placeholder 2">
            <a:extLst>
              <a:ext uri="{FF2B5EF4-FFF2-40B4-BE49-F238E27FC236}">
                <a16:creationId xmlns:a16="http://schemas.microsoft.com/office/drawing/2014/main" id="{2727345B-D549-2842-BB17-37A69FA5B436}"/>
              </a:ext>
            </a:extLst>
          </p:cNvPr>
          <p:cNvSpPr>
            <a:spLocks noGrp="1"/>
          </p:cNvSpPr>
          <p:nvPr>
            <p:ph type="sldNum" sz="quarter" idx="16"/>
          </p:nvPr>
        </p:nvSpPr>
        <p:spPr/>
        <p:txBody>
          <a:bodyPr/>
          <a:lstStyle/>
          <a:p>
            <a:fld id="{E1E1CD7C-2161-7D43-862E-CE4C333CD873}" type="slidenum">
              <a:rPr lang="fr-FR" smtClean="0"/>
              <a:pPr/>
              <a:t>31</a:t>
            </a:fld>
            <a:endParaRPr lang="fr-FR" dirty="0"/>
          </a:p>
        </p:txBody>
      </p:sp>
    </p:spTree>
    <p:extLst>
      <p:ext uri="{BB962C8B-B14F-4D97-AF65-F5344CB8AC3E}">
        <p14:creationId xmlns:p14="http://schemas.microsoft.com/office/powerpoint/2010/main" val="3811551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2D1B930-C5A3-E645-A75B-BA170761677B}"/>
              </a:ext>
            </a:extLst>
          </p:cNvPr>
          <p:cNvSpPr/>
          <p:nvPr/>
        </p:nvSpPr>
        <p:spPr>
          <a:xfrm>
            <a:off x="1115634" y="1879797"/>
            <a:ext cx="197782"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Rectangle 23">
            <a:extLst>
              <a:ext uri="{FF2B5EF4-FFF2-40B4-BE49-F238E27FC236}">
                <a16:creationId xmlns:a16="http://schemas.microsoft.com/office/drawing/2014/main" id="{A2AF3D03-DE92-BE42-8FB0-B0D65200DFA5}"/>
              </a:ext>
            </a:extLst>
          </p:cNvPr>
          <p:cNvSpPr/>
          <p:nvPr/>
        </p:nvSpPr>
        <p:spPr>
          <a:xfrm>
            <a:off x="2435341" y="1879273"/>
            <a:ext cx="197782"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B344A65B-6494-D74D-B605-40997C607790}"/>
              </a:ext>
            </a:extLst>
          </p:cNvPr>
          <p:cNvSpPr/>
          <p:nvPr/>
        </p:nvSpPr>
        <p:spPr>
          <a:xfrm>
            <a:off x="2163632" y="1878160"/>
            <a:ext cx="197782"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C172A511-987D-734A-8B7A-1E9EDF7EC7D6}"/>
              </a:ext>
            </a:extLst>
          </p:cNvPr>
          <p:cNvSpPr/>
          <p:nvPr/>
        </p:nvSpPr>
        <p:spPr>
          <a:xfrm>
            <a:off x="4266805" y="1900614"/>
            <a:ext cx="197782"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AB52EB54-0E55-614E-AD33-2E5B67D13305}"/>
              </a:ext>
            </a:extLst>
          </p:cNvPr>
          <p:cNvSpPr/>
          <p:nvPr/>
        </p:nvSpPr>
        <p:spPr>
          <a:xfrm>
            <a:off x="3602791" y="2153765"/>
            <a:ext cx="197782"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79F44C00-9F57-784C-8166-1F6C1D25A07E}"/>
              </a:ext>
            </a:extLst>
          </p:cNvPr>
          <p:cNvSpPr/>
          <p:nvPr/>
        </p:nvSpPr>
        <p:spPr>
          <a:xfrm>
            <a:off x="2163632" y="2160311"/>
            <a:ext cx="197782"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6705DAC-BA06-6349-8A63-606746C30CD0}"/>
              </a:ext>
            </a:extLst>
          </p:cNvPr>
          <p:cNvSpPr/>
          <p:nvPr/>
        </p:nvSpPr>
        <p:spPr>
          <a:xfrm>
            <a:off x="1668331" y="2402002"/>
            <a:ext cx="198175" cy="21865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Rectangle 3">
            <a:extLst>
              <a:ext uri="{FF2B5EF4-FFF2-40B4-BE49-F238E27FC236}">
                <a16:creationId xmlns:a16="http://schemas.microsoft.com/office/drawing/2014/main" id="{E1DA32B5-DB89-914E-BD08-DA9C6602AD10}"/>
              </a:ext>
            </a:extLst>
          </p:cNvPr>
          <p:cNvSpPr/>
          <p:nvPr/>
        </p:nvSpPr>
        <p:spPr>
          <a:xfrm>
            <a:off x="1117076" y="2681927"/>
            <a:ext cx="179110"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7548EE3C-1BBC-504C-A5A2-237E0E338D50}"/>
              </a:ext>
            </a:extLst>
          </p:cNvPr>
          <p:cNvSpPr/>
          <p:nvPr/>
        </p:nvSpPr>
        <p:spPr>
          <a:xfrm>
            <a:off x="1866506" y="1591986"/>
            <a:ext cx="197782"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128A75F7-DFE6-1848-B438-D4DCE68D857B}"/>
              </a:ext>
            </a:extLst>
          </p:cNvPr>
          <p:cNvSpPr/>
          <p:nvPr/>
        </p:nvSpPr>
        <p:spPr>
          <a:xfrm>
            <a:off x="1132999" y="1599159"/>
            <a:ext cx="326475"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9E5E2149-CFB2-4D4C-AA8A-C86B23E09230}"/>
              </a:ext>
            </a:extLst>
          </p:cNvPr>
          <p:cNvSpPr/>
          <p:nvPr/>
        </p:nvSpPr>
        <p:spPr>
          <a:xfrm>
            <a:off x="2108642" y="1591986"/>
            <a:ext cx="197782"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9544B81B-4AAA-234A-9FC4-05DD09D8B62A}"/>
              </a:ext>
            </a:extLst>
          </p:cNvPr>
          <p:cNvSpPr/>
          <p:nvPr/>
        </p:nvSpPr>
        <p:spPr>
          <a:xfrm>
            <a:off x="2083043" y="1155411"/>
            <a:ext cx="197782"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04897C10-EA2A-AC4C-A378-41D761D747F4}"/>
              </a:ext>
            </a:extLst>
          </p:cNvPr>
          <p:cNvSpPr/>
          <p:nvPr/>
        </p:nvSpPr>
        <p:spPr>
          <a:xfrm>
            <a:off x="2783737" y="1138130"/>
            <a:ext cx="279974"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7AFFE008-0143-F84D-8C1B-14D794B9E7F0}"/>
              </a:ext>
            </a:extLst>
          </p:cNvPr>
          <p:cNvSpPr/>
          <p:nvPr/>
        </p:nvSpPr>
        <p:spPr>
          <a:xfrm>
            <a:off x="1569636" y="1155411"/>
            <a:ext cx="197782" cy="207390"/>
          </a:xfrm>
          <a:prstGeom prst="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2237958" cy="399801"/>
          </a:xfrm>
        </p:spPr>
        <p:txBody>
          <a:bodyPr anchor="ctr">
            <a:noAutofit/>
          </a:bodyPr>
          <a:lstStyle/>
          <a:p>
            <a:pPr>
              <a:lnSpc>
                <a:spcPct val="100000"/>
              </a:lnSpc>
            </a:pPr>
            <a:r>
              <a:rPr lang="en-US" sz="2000" spc="-80" dirty="0"/>
              <a:t>The NMPC formulation</a:t>
            </a:r>
            <a:endParaRPr lang="fr-CH" sz="2000" spc="-80" dirty="0"/>
          </a:p>
        </p:txBody>
      </p:sp>
      <p:pic>
        <p:nvPicPr>
          <p:cNvPr id="3" name="Picture 2">
            <a:extLst>
              <a:ext uri="{FF2B5EF4-FFF2-40B4-BE49-F238E27FC236}">
                <a16:creationId xmlns:a16="http://schemas.microsoft.com/office/drawing/2014/main" id="{A030ED62-2AD0-B941-B250-A17390F24A56}"/>
              </a:ext>
            </a:extLst>
          </p:cNvPr>
          <p:cNvPicPr>
            <a:picLocks noChangeAspect="1"/>
          </p:cNvPicPr>
          <p:nvPr/>
        </p:nvPicPr>
        <p:blipFill>
          <a:blip r:embed="rId3"/>
          <a:stretch>
            <a:fillRect/>
          </a:stretch>
        </p:blipFill>
        <p:spPr>
          <a:xfrm>
            <a:off x="660982" y="986214"/>
            <a:ext cx="3746500" cy="1879600"/>
          </a:xfrm>
          <a:prstGeom prst="rect">
            <a:avLst/>
          </a:prstGeom>
        </p:spPr>
      </p:pic>
      <p:pic>
        <p:nvPicPr>
          <p:cNvPr id="10" name="Picture 9">
            <a:extLst>
              <a:ext uri="{FF2B5EF4-FFF2-40B4-BE49-F238E27FC236}">
                <a16:creationId xmlns:a16="http://schemas.microsoft.com/office/drawing/2014/main" id="{5E08E372-3786-1844-9639-E9DA0458A772}"/>
              </a:ext>
            </a:extLst>
          </p:cNvPr>
          <p:cNvPicPr>
            <a:picLocks noChangeAspect="1"/>
          </p:cNvPicPr>
          <p:nvPr/>
        </p:nvPicPr>
        <p:blipFill>
          <a:blip r:embed="rId4"/>
          <a:stretch>
            <a:fillRect/>
          </a:stretch>
        </p:blipFill>
        <p:spPr>
          <a:xfrm>
            <a:off x="6021660" y="3818768"/>
            <a:ext cx="939800" cy="533400"/>
          </a:xfrm>
          <a:prstGeom prst="rect">
            <a:avLst/>
          </a:prstGeom>
        </p:spPr>
      </p:pic>
      <p:pic>
        <p:nvPicPr>
          <p:cNvPr id="11" name="Picture 10">
            <a:extLst>
              <a:ext uri="{FF2B5EF4-FFF2-40B4-BE49-F238E27FC236}">
                <a16:creationId xmlns:a16="http://schemas.microsoft.com/office/drawing/2014/main" id="{9ED2CB01-4773-1245-A1B0-16004BB20200}"/>
              </a:ext>
            </a:extLst>
          </p:cNvPr>
          <p:cNvPicPr>
            <a:picLocks noChangeAspect="1"/>
          </p:cNvPicPr>
          <p:nvPr/>
        </p:nvPicPr>
        <p:blipFill>
          <a:blip r:embed="rId5"/>
          <a:stretch>
            <a:fillRect/>
          </a:stretch>
        </p:blipFill>
        <p:spPr>
          <a:xfrm>
            <a:off x="7170315" y="3818768"/>
            <a:ext cx="952500" cy="533400"/>
          </a:xfrm>
          <a:prstGeom prst="rect">
            <a:avLst/>
          </a:prstGeom>
        </p:spPr>
      </p:pic>
      <p:pic>
        <p:nvPicPr>
          <p:cNvPr id="12" name="Picture 11">
            <a:extLst>
              <a:ext uri="{FF2B5EF4-FFF2-40B4-BE49-F238E27FC236}">
                <a16:creationId xmlns:a16="http://schemas.microsoft.com/office/drawing/2014/main" id="{CF9F82D0-BE7A-654F-8AE6-DB02C95EFBAD}"/>
              </a:ext>
            </a:extLst>
          </p:cNvPr>
          <p:cNvPicPr>
            <a:picLocks noChangeAspect="1"/>
          </p:cNvPicPr>
          <p:nvPr/>
        </p:nvPicPr>
        <p:blipFill>
          <a:blip r:embed="rId6"/>
          <a:stretch>
            <a:fillRect/>
          </a:stretch>
        </p:blipFill>
        <p:spPr>
          <a:xfrm>
            <a:off x="748275" y="3761618"/>
            <a:ext cx="711200" cy="647700"/>
          </a:xfrm>
          <a:prstGeom prst="rect">
            <a:avLst/>
          </a:prstGeom>
        </p:spPr>
      </p:pic>
      <p:pic>
        <p:nvPicPr>
          <p:cNvPr id="13" name="Picture 12">
            <a:extLst>
              <a:ext uri="{FF2B5EF4-FFF2-40B4-BE49-F238E27FC236}">
                <a16:creationId xmlns:a16="http://schemas.microsoft.com/office/drawing/2014/main" id="{A2443472-F819-504A-86CF-4889629E97AF}"/>
              </a:ext>
            </a:extLst>
          </p:cNvPr>
          <p:cNvPicPr>
            <a:picLocks noChangeAspect="1"/>
          </p:cNvPicPr>
          <p:nvPr/>
        </p:nvPicPr>
        <p:blipFill>
          <a:blip r:embed="rId7"/>
          <a:stretch>
            <a:fillRect/>
          </a:stretch>
        </p:blipFill>
        <p:spPr>
          <a:xfrm>
            <a:off x="1668332" y="3765057"/>
            <a:ext cx="990600" cy="647700"/>
          </a:xfrm>
          <a:prstGeom prst="rect">
            <a:avLst/>
          </a:prstGeom>
        </p:spPr>
      </p:pic>
      <p:pic>
        <p:nvPicPr>
          <p:cNvPr id="15" name="Picture 14">
            <a:extLst>
              <a:ext uri="{FF2B5EF4-FFF2-40B4-BE49-F238E27FC236}">
                <a16:creationId xmlns:a16="http://schemas.microsoft.com/office/drawing/2014/main" id="{FB7DC481-FD10-C141-BF28-A5721E83DC2F}"/>
              </a:ext>
            </a:extLst>
          </p:cNvPr>
          <p:cNvPicPr>
            <a:picLocks noChangeAspect="1"/>
          </p:cNvPicPr>
          <p:nvPr/>
        </p:nvPicPr>
        <p:blipFill>
          <a:blip r:embed="rId8"/>
          <a:stretch>
            <a:fillRect/>
          </a:stretch>
        </p:blipFill>
        <p:spPr>
          <a:xfrm>
            <a:off x="4987303" y="3761618"/>
            <a:ext cx="825500" cy="647700"/>
          </a:xfrm>
          <a:prstGeom prst="rect">
            <a:avLst/>
          </a:prstGeom>
        </p:spPr>
      </p:pic>
      <p:pic>
        <p:nvPicPr>
          <p:cNvPr id="17" name="Picture 16">
            <a:extLst>
              <a:ext uri="{FF2B5EF4-FFF2-40B4-BE49-F238E27FC236}">
                <a16:creationId xmlns:a16="http://schemas.microsoft.com/office/drawing/2014/main" id="{AD9417CA-E8E8-AD45-A962-0863341DA00E}"/>
              </a:ext>
            </a:extLst>
          </p:cNvPr>
          <p:cNvPicPr>
            <a:picLocks noChangeAspect="1"/>
          </p:cNvPicPr>
          <p:nvPr/>
        </p:nvPicPr>
        <p:blipFill>
          <a:blip r:embed="rId9"/>
          <a:stretch>
            <a:fillRect/>
          </a:stretch>
        </p:blipFill>
        <p:spPr>
          <a:xfrm>
            <a:off x="3952946" y="3747809"/>
            <a:ext cx="825500" cy="647700"/>
          </a:xfrm>
          <a:prstGeom prst="rect">
            <a:avLst/>
          </a:prstGeom>
        </p:spPr>
      </p:pic>
      <p:pic>
        <p:nvPicPr>
          <p:cNvPr id="19" name="Picture 18">
            <a:extLst>
              <a:ext uri="{FF2B5EF4-FFF2-40B4-BE49-F238E27FC236}">
                <a16:creationId xmlns:a16="http://schemas.microsoft.com/office/drawing/2014/main" id="{EB009860-A20E-CB46-9C55-65468D9AF03D}"/>
              </a:ext>
            </a:extLst>
          </p:cNvPr>
          <p:cNvPicPr>
            <a:picLocks noChangeAspect="1"/>
          </p:cNvPicPr>
          <p:nvPr/>
        </p:nvPicPr>
        <p:blipFill>
          <a:blip r:embed="rId10"/>
          <a:stretch>
            <a:fillRect/>
          </a:stretch>
        </p:blipFill>
        <p:spPr>
          <a:xfrm>
            <a:off x="2867789" y="3761618"/>
            <a:ext cx="876300" cy="647700"/>
          </a:xfrm>
          <a:prstGeom prst="rect">
            <a:avLst/>
          </a:prstGeom>
        </p:spPr>
      </p:pic>
      <p:sp>
        <p:nvSpPr>
          <p:cNvPr id="32" name="Rectangle 31">
            <a:extLst>
              <a:ext uri="{FF2B5EF4-FFF2-40B4-BE49-F238E27FC236}">
                <a16:creationId xmlns:a16="http://schemas.microsoft.com/office/drawing/2014/main" id="{98C6D926-CDDE-F440-9944-B4D18D0F3E0D}"/>
              </a:ext>
            </a:extLst>
          </p:cNvPr>
          <p:cNvSpPr/>
          <p:nvPr/>
        </p:nvSpPr>
        <p:spPr>
          <a:xfrm>
            <a:off x="4808315" y="1200783"/>
            <a:ext cx="4015843" cy="1450462"/>
          </a:xfrm>
          <a:prstGeom prst="rect">
            <a:avLst/>
          </a:prstGeom>
        </p:spPr>
        <p:txBody>
          <a:bodyPr wrap="none">
            <a:spAutoFit/>
          </a:bodyPr>
          <a:lstStyle/>
          <a:p>
            <a:pPr marL="171450" indent="-171450">
              <a:lnSpc>
                <a:spcPct val="150000"/>
              </a:lnSpc>
              <a:buFont typeface="Arial" panose="020B0604020202020204" pitchFamily="34" charset="0"/>
              <a:buChar char="•"/>
            </a:pPr>
            <a:r>
              <a:rPr lang="en-GB" sz="1200" dirty="0">
                <a:latin typeface="Helvetica" pitchFamily="2" charset="0"/>
              </a:rPr>
              <a:t>Objective: minimize the electrical energy consumption</a:t>
            </a:r>
          </a:p>
          <a:p>
            <a:pPr marL="171450" indent="-171450">
              <a:lnSpc>
                <a:spcPct val="150000"/>
              </a:lnSpc>
              <a:buFont typeface="Arial" panose="020B0604020202020204" pitchFamily="34" charset="0"/>
              <a:buChar char="•"/>
            </a:pPr>
            <a:r>
              <a:rPr lang="en-GB" sz="1200" dirty="0">
                <a:latin typeface="Helvetica" pitchFamily="2" charset="0"/>
              </a:rPr>
              <a:t>Prediction horizon of 12 steps = 2 hours</a:t>
            </a:r>
          </a:p>
          <a:p>
            <a:pPr marL="171450" indent="-171450">
              <a:lnSpc>
                <a:spcPct val="150000"/>
              </a:lnSpc>
              <a:buFont typeface="Arial" panose="020B0604020202020204" pitchFamily="34" charset="0"/>
              <a:buChar char="•"/>
            </a:pPr>
            <a:r>
              <a:rPr lang="en-GB" sz="1200" dirty="0">
                <a:latin typeface="Helvetica" pitchFamily="2" charset="0"/>
              </a:rPr>
              <a:t>Total number of decision variables: 9N-4 = 104</a:t>
            </a:r>
          </a:p>
          <a:p>
            <a:pPr marL="171450" indent="-171450">
              <a:lnSpc>
                <a:spcPct val="150000"/>
              </a:lnSpc>
              <a:buFont typeface="Arial" panose="020B0604020202020204" pitchFamily="34" charset="0"/>
              <a:buChar char="•"/>
            </a:pPr>
            <a:r>
              <a:rPr lang="en-GB" sz="1200" dirty="0">
                <a:effectLst/>
                <a:latin typeface="Helvetica" pitchFamily="2" charset="0"/>
              </a:rPr>
              <a:t>No variance propaga</a:t>
            </a:r>
            <a:r>
              <a:rPr lang="en-GB" sz="1200" dirty="0">
                <a:latin typeface="Helvetica" pitchFamily="2" charset="0"/>
              </a:rPr>
              <a:t>tion </a:t>
            </a:r>
          </a:p>
          <a:p>
            <a:pPr marL="171450" indent="-171450">
              <a:lnSpc>
                <a:spcPct val="150000"/>
              </a:lnSpc>
              <a:buFont typeface="Arial" panose="020B0604020202020204" pitchFamily="34" charset="0"/>
              <a:buChar char="•"/>
            </a:pPr>
            <a:r>
              <a:rPr lang="en-GB" sz="1200" dirty="0">
                <a:latin typeface="Helvetica" pitchFamily="2" charset="0"/>
              </a:rPr>
              <a:t>Slack variables to avoid infeasibility</a:t>
            </a:r>
            <a:endParaRPr lang="en-GB" sz="1200" dirty="0">
              <a:effectLst/>
              <a:latin typeface="Helvetica" pitchFamily="2" charset="0"/>
            </a:endParaRPr>
          </a:p>
        </p:txBody>
      </p:sp>
      <p:sp>
        <p:nvSpPr>
          <p:cNvPr id="5" name="Slide Number Placeholder 4">
            <a:extLst>
              <a:ext uri="{FF2B5EF4-FFF2-40B4-BE49-F238E27FC236}">
                <a16:creationId xmlns:a16="http://schemas.microsoft.com/office/drawing/2014/main" id="{57305BA7-306E-8E42-B484-700CED734EC2}"/>
              </a:ext>
            </a:extLst>
          </p:cNvPr>
          <p:cNvSpPr>
            <a:spLocks noGrp="1"/>
          </p:cNvSpPr>
          <p:nvPr>
            <p:ph type="sldNum" sz="quarter" idx="16"/>
          </p:nvPr>
        </p:nvSpPr>
        <p:spPr/>
        <p:txBody>
          <a:bodyPr/>
          <a:lstStyle/>
          <a:p>
            <a:fld id="{E1E1CD7C-2161-7D43-862E-CE4C333CD873}" type="slidenum">
              <a:rPr lang="fr-FR" smtClean="0"/>
              <a:pPr/>
              <a:t>32</a:t>
            </a:fld>
            <a:endParaRPr lang="fr-FR" dirty="0"/>
          </a:p>
        </p:txBody>
      </p:sp>
    </p:spTree>
    <p:extLst>
      <p:ext uri="{BB962C8B-B14F-4D97-AF65-F5344CB8AC3E}">
        <p14:creationId xmlns:p14="http://schemas.microsoft.com/office/powerpoint/2010/main" val="4201172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2237958" cy="399801"/>
          </a:xfrm>
        </p:spPr>
        <p:txBody>
          <a:bodyPr anchor="ctr">
            <a:noAutofit/>
          </a:bodyPr>
          <a:lstStyle/>
          <a:p>
            <a:pPr>
              <a:lnSpc>
                <a:spcPct val="100000"/>
              </a:lnSpc>
            </a:pPr>
            <a:r>
              <a:rPr lang="en-US" sz="2000" spc="-80" dirty="0"/>
              <a:t>The NMPC formulation</a:t>
            </a:r>
            <a:endParaRPr lang="fr-CH" sz="2000" spc="-80" dirty="0"/>
          </a:p>
        </p:txBody>
      </p:sp>
      <p:sp>
        <p:nvSpPr>
          <p:cNvPr id="14" name="Rectangle 13">
            <a:extLst>
              <a:ext uri="{FF2B5EF4-FFF2-40B4-BE49-F238E27FC236}">
                <a16:creationId xmlns:a16="http://schemas.microsoft.com/office/drawing/2014/main" id="{AFDF406B-31F4-3641-951D-261DA85C48E1}"/>
              </a:ext>
            </a:extLst>
          </p:cNvPr>
          <p:cNvSpPr/>
          <p:nvPr/>
        </p:nvSpPr>
        <p:spPr>
          <a:xfrm>
            <a:off x="551057" y="677002"/>
            <a:ext cx="3517589" cy="276999"/>
          </a:xfrm>
          <a:prstGeom prst="rect">
            <a:avLst/>
          </a:prstGeom>
        </p:spPr>
        <p:txBody>
          <a:bodyPr wrap="square">
            <a:spAutoFit/>
          </a:bodyPr>
          <a:lstStyle/>
          <a:p>
            <a:pPr algn="ctr"/>
            <a:r>
              <a:rPr lang="en-GB" sz="1200" dirty="0" err="1">
                <a:latin typeface="Helvetica" pitchFamily="2" charset="0"/>
              </a:rPr>
              <a:t>casADi</a:t>
            </a:r>
            <a:r>
              <a:rPr lang="en-GB" sz="1200" dirty="0">
                <a:latin typeface="Helvetica" pitchFamily="2" charset="0"/>
              </a:rPr>
              <a:t> + IPOPT on a 2.4 GHz, core i9 machine</a:t>
            </a:r>
            <a:endParaRPr lang="en-GB" sz="1200" dirty="0">
              <a:effectLst/>
              <a:latin typeface="Helvetica" pitchFamily="2" charset="0"/>
            </a:endParaRPr>
          </a:p>
        </p:txBody>
      </p:sp>
      <p:pic>
        <p:nvPicPr>
          <p:cNvPr id="4" name="Picture 3">
            <a:extLst>
              <a:ext uri="{FF2B5EF4-FFF2-40B4-BE49-F238E27FC236}">
                <a16:creationId xmlns:a16="http://schemas.microsoft.com/office/drawing/2014/main" id="{216D66FA-0467-6648-BAB6-43E49B5E1BC8}"/>
              </a:ext>
            </a:extLst>
          </p:cNvPr>
          <p:cNvPicPr>
            <a:picLocks noChangeAspect="1"/>
          </p:cNvPicPr>
          <p:nvPr/>
        </p:nvPicPr>
        <p:blipFill>
          <a:blip r:embed="rId3"/>
          <a:stretch>
            <a:fillRect/>
          </a:stretch>
        </p:blipFill>
        <p:spPr>
          <a:xfrm>
            <a:off x="748275" y="1013908"/>
            <a:ext cx="3123154" cy="3115683"/>
          </a:xfrm>
          <a:prstGeom prst="rect">
            <a:avLst/>
          </a:prstGeom>
        </p:spPr>
      </p:pic>
      <p:sp>
        <p:nvSpPr>
          <p:cNvPr id="8" name="Rectangle 7">
            <a:extLst>
              <a:ext uri="{FF2B5EF4-FFF2-40B4-BE49-F238E27FC236}">
                <a16:creationId xmlns:a16="http://schemas.microsoft.com/office/drawing/2014/main" id="{2B0D358E-6593-584B-96E9-B37BC13EF86D}"/>
              </a:ext>
            </a:extLst>
          </p:cNvPr>
          <p:cNvSpPr/>
          <p:nvPr/>
        </p:nvSpPr>
        <p:spPr>
          <a:xfrm>
            <a:off x="5477224" y="3361523"/>
            <a:ext cx="2434981" cy="276999"/>
          </a:xfrm>
          <a:prstGeom prst="rect">
            <a:avLst/>
          </a:prstGeom>
        </p:spPr>
        <p:txBody>
          <a:bodyPr wrap="square">
            <a:spAutoFit/>
          </a:bodyPr>
          <a:lstStyle/>
          <a:p>
            <a:pPr algn="ctr"/>
            <a:r>
              <a:rPr lang="en-GB" sz="1200" dirty="0">
                <a:latin typeface="Helvetica" pitchFamily="2" charset="0"/>
              </a:rPr>
              <a:t>Total number of GP data points</a:t>
            </a:r>
            <a:endParaRPr lang="en-GB" sz="1200" dirty="0">
              <a:effectLst/>
              <a:latin typeface="Helvetica" pitchFamily="2" charset="0"/>
            </a:endParaRPr>
          </a:p>
        </p:txBody>
      </p:sp>
      <p:pic>
        <p:nvPicPr>
          <p:cNvPr id="6" name="Picture 5">
            <a:extLst>
              <a:ext uri="{FF2B5EF4-FFF2-40B4-BE49-F238E27FC236}">
                <a16:creationId xmlns:a16="http://schemas.microsoft.com/office/drawing/2014/main" id="{9B5AA17A-4E43-5843-B37E-D3641AA24FDF}"/>
              </a:ext>
            </a:extLst>
          </p:cNvPr>
          <p:cNvPicPr>
            <a:picLocks noChangeAspect="1"/>
          </p:cNvPicPr>
          <p:nvPr/>
        </p:nvPicPr>
        <p:blipFill>
          <a:blip r:embed="rId4"/>
          <a:stretch>
            <a:fillRect/>
          </a:stretch>
        </p:blipFill>
        <p:spPr>
          <a:xfrm>
            <a:off x="4572000" y="1447882"/>
            <a:ext cx="3730143" cy="1913641"/>
          </a:xfrm>
          <a:prstGeom prst="rect">
            <a:avLst/>
          </a:prstGeom>
        </p:spPr>
      </p:pic>
      <p:sp>
        <p:nvSpPr>
          <p:cNvPr id="10" name="Rectangle 9">
            <a:extLst>
              <a:ext uri="{FF2B5EF4-FFF2-40B4-BE49-F238E27FC236}">
                <a16:creationId xmlns:a16="http://schemas.microsoft.com/office/drawing/2014/main" id="{B9059F06-F471-F847-B774-FFC8666C3179}"/>
              </a:ext>
            </a:extLst>
          </p:cNvPr>
          <p:cNvSpPr/>
          <p:nvPr/>
        </p:nvSpPr>
        <p:spPr>
          <a:xfrm>
            <a:off x="1099873" y="4466498"/>
            <a:ext cx="6944253" cy="276999"/>
          </a:xfrm>
          <a:prstGeom prst="rect">
            <a:avLst/>
          </a:prstGeom>
        </p:spPr>
        <p:txBody>
          <a:bodyPr wrap="square">
            <a:spAutoFit/>
          </a:bodyPr>
          <a:lstStyle/>
          <a:p>
            <a:pPr algn="ctr"/>
            <a:r>
              <a:rPr lang="en-GB" sz="1200" dirty="0">
                <a:latin typeface="Helvetica" pitchFamily="2" charset="0"/>
              </a:rPr>
              <a:t>Warm starting the solver primal variables by using the nominal models and 3 PI controllers.</a:t>
            </a:r>
            <a:endParaRPr lang="en-GB" sz="1200" dirty="0">
              <a:effectLst/>
              <a:latin typeface="Helvetica" pitchFamily="2" charset="0"/>
            </a:endParaRPr>
          </a:p>
        </p:txBody>
      </p:sp>
      <p:sp>
        <p:nvSpPr>
          <p:cNvPr id="3" name="Slide Number Placeholder 2">
            <a:extLst>
              <a:ext uri="{FF2B5EF4-FFF2-40B4-BE49-F238E27FC236}">
                <a16:creationId xmlns:a16="http://schemas.microsoft.com/office/drawing/2014/main" id="{8E42E7BC-BDCE-9248-9876-3ECF0C5B2C25}"/>
              </a:ext>
            </a:extLst>
          </p:cNvPr>
          <p:cNvSpPr>
            <a:spLocks noGrp="1"/>
          </p:cNvSpPr>
          <p:nvPr>
            <p:ph type="sldNum" sz="quarter" idx="16"/>
          </p:nvPr>
        </p:nvSpPr>
        <p:spPr/>
        <p:txBody>
          <a:bodyPr/>
          <a:lstStyle/>
          <a:p>
            <a:fld id="{E1E1CD7C-2161-7D43-862E-CE4C333CD873}" type="slidenum">
              <a:rPr lang="fr-FR" smtClean="0"/>
              <a:pPr/>
              <a:t>33</a:t>
            </a:fld>
            <a:endParaRPr lang="fr-FR" dirty="0"/>
          </a:p>
        </p:txBody>
      </p:sp>
    </p:spTree>
    <p:extLst>
      <p:ext uri="{BB962C8B-B14F-4D97-AF65-F5344CB8AC3E}">
        <p14:creationId xmlns:p14="http://schemas.microsoft.com/office/powerpoint/2010/main" val="60152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rot="16200000">
            <a:off x="-704008" y="2371850"/>
            <a:ext cx="2237958" cy="399801"/>
          </a:xfrm>
        </p:spPr>
        <p:txBody>
          <a:bodyPr anchor="ctr">
            <a:noAutofit/>
          </a:bodyPr>
          <a:lstStyle/>
          <a:p>
            <a:pPr>
              <a:lnSpc>
                <a:spcPct val="100000"/>
              </a:lnSpc>
            </a:pPr>
            <a:r>
              <a:rPr lang="en-US" sz="2000" spc="-80" dirty="0"/>
              <a:t>Experimental results</a:t>
            </a:r>
            <a:endParaRPr lang="fr-CH" sz="2000" spc="-80" dirty="0"/>
          </a:p>
        </p:txBody>
      </p:sp>
      <p:pic>
        <p:nvPicPr>
          <p:cNvPr id="12" name="Picture 11">
            <a:extLst>
              <a:ext uri="{FF2B5EF4-FFF2-40B4-BE49-F238E27FC236}">
                <a16:creationId xmlns:a16="http://schemas.microsoft.com/office/drawing/2014/main" id="{DCB97248-3385-8B4F-BED5-0F1E5D6657A0}"/>
              </a:ext>
            </a:extLst>
          </p:cNvPr>
          <p:cNvPicPr>
            <a:picLocks noChangeAspect="1"/>
          </p:cNvPicPr>
          <p:nvPr/>
        </p:nvPicPr>
        <p:blipFill>
          <a:blip r:embed="rId3"/>
          <a:stretch>
            <a:fillRect/>
          </a:stretch>
        </p:blipFill>
        <p:spPr>
          <a:xfrm>
            <a:off x="1366005" y="189461"/>
            <a:ext cx="6411990" cy="4764577"/>
          </a:xfrm>
          <a:prstGeom prst="rect">
            <a:avLst/>
          </a:prstGeom>
        </p:spPr>
      </p:pic>
      <p:sp>
        <p:nvSpPr>
          <p:cNvPr id="3" name="Slide Number Placeholder 2">
            <a:extLst>
              <a:ext uri="{FF2B5EF4-FFF2-40B4-BE49-F238E27FC236}">
                <a16:creationId xmlns:a16="http://schemas.microsoft.com/office/drawing/2014/main" id="{C302B0BC-62FC-F44B-A668-BFE4BB3BC1C9}"/>
              </a:ext>
            </a:extLst>
          </p:cNvPr>
          <p:cNvSpPr>
            <a:spLocks noGrp="1"/>
          </p:cNvSpPr>
          <p:nvPr>
            <p:ph type="sldNum" sz="quarter" idx="16"/>
          </p:nvPr>
        </p:nvSpPr>
        <p:spPr/>
        <p:txBody>
          <a:bodyPr/>
          <a:lstStyle/>
          <a:p>
            <a:fld id="{E1E1CD7C-2161-7D43-862E-CE4C333CD873}" type="slidenum">
              <a:rPr lang="fr-FR" smtClean="0"/>
              <a:pPr/>
              <a:t>34</a:t>
            </a:fld>
            <a:endParaRPr lang="fr-FR" dirty="0"/>
          </a:p>
        </p:txBody>
      </p:sp>
    </p:spTree>
    <p:extLst>
      <p:ext uri="{BB962C8B-B14F-4D97-AF65-F5344CB8AC3E}">
        <p14:creationId xmlns:p14="http://schemas.microsoft.com/office/powerpoint/2010/main" val="3462684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AE20E8-99DF-1443-9CFF-8596686A280E}"/>
              </a:ext>
            </a:extLst>
          </p:cNvPr>
          <p:cNvSpPr/>
          <p:nvPr/>
        </p:nvSpPr>
        <p:spPr>
          <a:xfrm>
            <a:off x="1754334" y="997742"/>
            <a:ext cx="1465115"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0172EF3B-0760-3A4A-A307-0634551E339F}"/>
              </a:ext>
            </a:extLst>
          </p:cNvPr>
          <p:cNvSpPr/>
          <p:nvPr/>
        </p:nvSpPr>
        <p:spPr>
          <a:xfrm>
            <a:off x="1754335" y="251617"/>
            <a:ext cx="1465115"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rot="16200000">
            <a:off x="-704008" y="2371850"/>
            <a:ext cx="2237958" cy="399801"/>
          </a:xfrm>
        </p:spPr>
        <p:txBody>
          <a:bodyPr anchor="ctr">
            <a:noAutofit/>
          </a:bodyPr>
          <a:lstStyle/>
          <a:p>
            <a:pPr>
              <a:lnSpc>
                <a:spcPct val="100000"/>
              </a:lnSpc>
            </a:pPr>
            <a:r>
              <a:rPr lang="en-US" sz="2000" spc="-80" dirty="0"/>
              <a:t>Experimental results</a:t>
            </a:r>
            <a:endParaRPr lang="fr-CH" sz="2000" spc="-80" dirty="0"/>
          </a:p>
        </p:txBody>
      </p:sp>
      <p:pic>
        <p:nvPicPr>
          <p:cNvPr id="12" name="Picture 11">
            <a:extLst>
              <a:ext uri="{FF2B5EF4-FFF2-40B4-BE49-F238E27FC236}">
                <a16:creationId xmlns:a16="http://schemas.microsoft.com/office/drawing/2014/main" id="{DCB97248-3385-8B4F-BED5-0F1E5D6657A0}"/>
              </a:ext>
            </a:extLst>
          </p:cNvPr>
          <p:cNvPicPr>
            <a:picLocks noChangeAspect="1"/>
          </p:cNvPicPr>
          <p:nvPr/>
        </p:nvPicPr>
        <p:blipFill>
          <a:blip r:embed="rId3"/>
          <a:stretch>
            <a:fillRect/>
          </a:stretch>
        </p:blipFill>
        <p:spPr>
          <a:xfrm>
            <a:off x="1366005" y="189461"/>
            <a:ext cx="6411990" cy="4764577"/>
          </a:xfrm>
          <a:prstGeom prst="rect">
            <a:avLst/>
          </a:prstGeom>
        </p:spPr>
      </p:pic>
      <p:sp>
        <p:nvSpPr>
          <p:cNvPr id="3" name="Slide Number Placeholder 2">
            <a:extLst>
              <a:ext uri="{FF2B5EF4-FFF2-40B4-BE49-F238E27FC236}">
                <a16:creationId xmlns:a16="http://schemas.microsoft.com/office/drawing/2014/main" id="{084C09DF-9121-9D42-B182-1A1CEBBF8130}"/>
              </a:ext>
            </a:extLst>
          </p:cNvPr>
          <p:cNvSpPr>
            <a:spLocks noGrp="1"/>
          </p:cNvSpPr>
          <p:nvPr>
            <p:ph type="sldNum" sz="quarter" idx="16"/>
          </p:nvPr>
        </p:nvSpPr>
        <p:spPr/>
        <p:txBody>
          <a:bodyPr/>
          <a:lstStyle/>
          <a:p>
            <a:fld id="{E1E1CD7C-2161-7D43-862E-CE4C333CD873}" type="slidenum">
              <a:rPr lang="fr-FR" smtClean="0"/>
              <a:pPr/>
              <a:t>35</a:t>
            </a:fld>
            <a:endParaRPr lang="fr-FR" dirty="0"/>
          </a:p>
        </p:txBody>
      </p:sp>
    </p:spTree>
    <p:extLst>
      <p:ext uri="{BB962C8B-B14F-4D97-AF65-F5344CB8AC3E}">
        <p14:creationId xmlns:p14="http://schemas.microsoft.com/office/powerpoint/2010/main" val="2361947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AE20E8-99DF-1443-9CFF-8596686A280E}"/>
              </a:ext>
            </a:extLst>
          </p:cNvPr>
          <p:cNvSpPr/>
          <p:nvPr/>
        </p:nvSpPr>
        <p:spPr>
          <a:xfrm>
            <a:off x="3217370" y="997742"/>
            <a:ext cx="2919867"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0172EF3B-0760-3A4A-A307-0634551E339F}"/>
              </a:ext>
            </a:extLst>
          </p:cNvPr>
          <p:cNvSpPr/>
          <p:nvPr/>
        </p:nvSpPr>
        <p:spPr>
          <a:xfrm>
            <a:off x="3217371" y="251617"/>
            <a:ext cx="2919867"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rot="16200000">
            <a:off x="-704008" y="2371850"/>
            <a:ext cx="2237958" cy="399801"/>
          </a:xfrm>
        </p:spPr>
        <p:txBody>
          <a:bodyPr anchor="ctr">
            <a:noAutofit/>
          </a:bodyPr>
          <a:lstStyle/>
          <a:p>
            <a:pPr>
              <a:lnSpc>
                <a:spcPct val="100000"/>
              </a:lnSpc>
            </a:pPr>
            <a:r>
              <a:rPr lang="en-US" sz="2000" spc="-80" dirty="0"/>
              <a:t>Experimental results</a:t>
            </a:r>
            <a:endParaRPr lang="fr-CH" sz="2000" spc="-80" dirty="0"/>
          </a:p>
        </p:txBody>
      </p:sp>
      <p:pic>
        <p:nvPicPr>
          <p:cNvPr id="12" name="Picture 11">
            <a:extLst>
              <a:ext uri="{FF2B5EF4-FFF2-40B4-BE49-F238E27FC236}">
                <a16:creationId xmlns:a16="http://schemas.microsoft.com/office/drawing/2014/main" id="{DCB97248-3385-8B4F-BED5-0F1E5D6657A0}"/>
              </a:ext>
            </a:extLst>
          </p:cNvPr>
          <p:cNvPicPr>
            <a:picLocks noChangeAspect="1"/>
          </p:cNvPicPr>
          <p:nvPr/>
        </p:nvPicPr>
        <p:blipFill>
          <a:blip r:embed="rId3"/>
          <a:stretch>
            <a:fillRect/>
          </a:stretch>
        </p:blipFill>
        <p:spPr>
          <a:xfrm>
            <a:off x="1366005" y="189461"/>
            <a:ext cx="6411990" cy="4764577"/>
          </a:xfrm>
          <a:prstGeom prst="rect">
            <a:avLst/>
          </a:prstGeom>
        </p:spPr>
      </p:pic>
      <p:sp>
        <p:nvSpPr>
          <p:cNvPr id="3" name="Slide Number Placeholder 2">
            <a:extLst>
              <a:ext uri="{FF2B5EF4-FFF2-40B4-BE49-F238E27FC236}">
                <a16:creationId xmlns:a16="http://schemas.microsoft.com/office/drawing/2014/main" id="{8C5A537B-D6D3-CD42-B77F-9C27FDDED9C7}"/>
              </a:ext>
            </a:extLst>
          </p:cNvPr>
          <p:cNvSpPr>
            <a:spLocks noGrp="1"/>
          </p:cNvSpPr>
          <p:nvPr>
            <p:ph type="sldNum" sz="quarter" idx="16"/>
          </p:nvPr>
        </p:nvSpPr>
        <p:spPr/>
        <p:txBody>
          <a:bodyPr/>
          <a:lstStyle/>
          <a:p>
            <a:fld id="{E1E1CD7C-2161-7D43-862E-CE4C333CD873}" type="slidenum">
              <a:rPr lang="fr-FR" smtClean="0"/>
              <a:pPr/>
              <a:t>36</a:t>
            </a:fld>
            <a:endParaRPr lang="fr-FR" dirty="0"/>
          </a:p>
        </p:txBody>
      </p:sp>
    </p:spTree>
    <p:extLst>
      <p:ext uri="{BB962C8B-B14F-4D97-AF65-F5344CB8AC3E}">
        <p14:creationId xmlns:p14="http://schemas.microsoft.com/office/powerpoint/2010/main" val="2254906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A41F6F-9C3F-6140-8F54-9312FC0FCD7E}"/>
              </a:ext>
            </a:extLst>
          </p:cNvPr>
          <p:cNvSpPr/>
          <p:nvPr/>
        </p:nvSpPr>
        <p:spPr>
          <a:xfrm>
            <a:off x="6131857" y="3980935"/>
            <a:ext cx="1479177"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60AE20E8-99DF-1443-9CFF-8596686A280E}"/>
              </a:ext>
            </a:extLst>
          </p:cNvPr>
          <p:cNvSpPr/>
          <p:nvPr/>
        </p:nvSpPr>
        <p:spPr>
          <a:xfrm>
            <a:off x="6131858" y="997742"/>
            <a:ext cx="1479177"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0172EF3B-0760-3A4A-A307-0634551E339F}"/>
              </a:ext>
            </a:extLst>
          </p:cNvPr>
          <p:cNvSpPr/>
          <p:nvPr/>
        </p:nvSpPr>
        <p:spPr>
          <a:xfrm>
            <a:off x="6131859" y="251617"/>
            <a:ext cx="1479177"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rot="16200000">
            <a:off x="-704008" y="2371850"/>
            <a:ext cx="2237958" cy="399801"/>
          </a:xfrm>
        </p:spPr>
        <p:txBody>
          <a:bodyPr anchor="ctr">
            <a:noAutofit/>
          </a:bodyPr>
          <a:lstStyle/>
          <a:p>
            <a:pPr>
              <a:lnSpc>
                <a:spcPct val="100000"/>
              </a:lnSpc>
            </a:pPr>
            <a:r>
              <a:rPr lang="en-US" sz="2000" spc="-80" dirty="0"/>
              <a:t>Experimental results</a:t>
            </a:r>
            <a:endParaRPr lang="fr-CH" sz="2000" spc="-80" dirty="0"/>
          </a:p>
        </p:txBody>
      </p:sp>
      <p:pic>
        <p:nvPicPr>
          <p:cNvPr id="12" name="Picture 11">
            <a:extLst>
              <a:ext uri="{FF2B5EF4-FFF2-40B4-BE49-F238E27FC236}">
                <a16:creationId xmlns:a16="http://schemas.microsoft.com/office/drawing/2014/main" id="{DCB97248-3385-8B4F-BED5-0F1E5D6657A0}"/>
              </a:ext>
            </a:extLst>
          </p:cNvPr>
          <p:cNvPicPr>
            <a:picLocks noChangeAspect="1"/>
          </p:cNvPicPr>
          <p:nvPr/>
        </p:nvPicPr>
        <p:blipFill>
          <a:blip r:embed="rId3"/>
          <a:stretch>
            <a:fillRect/>
          </a:stretch>
        </p:blipFill>
        <p:spPr>
          <a:xfrm>
            <a:off x="1366005" y="189461"/>
            <a:ext cx="6411990" cy="4764577"/>
          </a:xfrm>
          <a:prstGeom prst="rect">
            <a:avLst/>
          </a:prstGeom>
        </p:spPr>
      </p:pic>
      <p:sp>
        <p:nvSpPr>
          <p:cNvPr id="14" name="Rectangle 13">
            <a:extLst>
              <a:ext uri="{FF2B5EF4-FFF2-40B4-BE49-F238E27FC236}">
                <a16:creationId xmlns:a16="http://schemas.microsoft.com/office/drawing/2014/main" id="{AC0EA78F-18DF-0C4C-B221-6883F638AF31}"/>
              </a:ext>
            </a:extLst>
          </p:cNvPr>
          <p:cNvSpPr/>
          <p:nvPr/>
        </p:nvSpPr>
        <p:spPr>
          <a:xfrm>
            <a:off x="6177761" y="3927397"/>
            <a:ext cx="481222" cy="259174"/>
          </a:xfrm>
          <a:prstGeom prst="rect">
            <a:avLst/>
          </a:prstGeom>
        </p:spPr>
        <p:txBody>
          <a:bodyPr wrap="none">
            <a:spAutoFit/>
          </a:bodyPr>
          <a:lstStyle/>
          <a:p>
            <a:pPr>
              <a:lnSpc>
                <a:spcPct val="150000"/>
              </a:lnSpc>
            </a:pPr>
            <a:r>
              <a:rPr lang="en-GB" sz="800" dirty="0">
                <a:solidFill>
                  <a:srgbClr val="FF0000"/>
                </a:solidFill>
                <a:latin typeface="Helvetica" pitchFamily="2" charset="0"/>
              </a:rPr>
              <a:t>“Fault”</a:t>
            </a:r>
            <a:endParaRPr lang="en-GB" sz="800" dirty="0">
              <a:solidFill>
                <a:srgbClr val="FF0000"/>
              </a:solidFill>
              <a:effectLst/>
              <a:latin typeface="Helvetica" pitchFamily="2" charset="0"/>
            </a:endParaRPr>
          </a:p>
        </p:txBody>
      </p:sp>
      <p:sp>
        <p:nvSpPr>
          <p:cNvPr id="15" name="Rectangle 14">
            <a:extLst>
              <a:ext uri="{FF2B5EF4-FFF2-40B4-BE49-F238E27FC236}">
                <a16:creationId xmlns:a16="http://schemas.microsoft.com/office/drawing/2014/main" id="{DFD93AAC-9F03-8C45-BA02-DF0E0AC035FB}"/>
              </a:ext>
            </a:extLst>
          </p:cNvPr>
          <p:cNvSpPr/>
          <p:nvPr/>
        </p:nvSpPr>
        <p:spPr>
          <a:xfrm>
            <a:off x="6071976" y="208760"/>
            <a:ext cx="481222" cy="259174"/>
          </a:xfrm>
          <a:prstGeom prst="rect">
            <a:avLst/>
          </a:prstGeom>
        </p:spPr>
        <p:txBody>
          <a:bodyPr wrap="none">
            <a:spAutoFit/>
          </a:bodyPr>
          <a:lstStyle/>
          <a:p>
            <a:pPr>
              <a:lnSpc>
                <a:spcPct val="150000"/>
              </a:lnSpc>
            </a:pPr>
            <a:r>
              <a:rPr lang="en-GB" sz="800" dirty="0">
                <a:solidFill>
                  <a:srgbClr val="FF0000"/>
                </a:solidFill>
                <a:latin typeface="Helvetica" pitchFamily="2" charset="0"/>
              </a:rPr>
              <a:t>“Fault”</a:t>
            </a:r>
            <a:endParaRPr lang="en-GB" sz="800" dirty="0">
              <a:solidFill>
                <a:srgbClr val="FF0000"/>
              </a:solidFill>
              <a:effectLst/>
              <a:latin typeface="Helvetica" pitchFamily="2" charset="0"/>
            </a:endParaRPr>
          </a:p>
        </p:txBody>
      </p:sp>
      <p:sp>
        <p:nvSpPr>
          <p:cNvPr id="3" name="Slide Number Placeholder 2">
            <a:extLst>
              <a:ext uri="{FF2B5EF4-FFF2-40B4-BE49-F238E27FC236}">
                <a16:creationId xmlns:a16="http://schemas.microsoft.com/office/drawing/2014/main" id="{607FFD0F-9AA4-314E-9DEC-2DFDF65FA84E}"/>
              </a:ext>
            </a:extLst>
          </p:cNvPr>
          <p:cNvSpPr>
            <a:spLocks noGrp="1"/>
          </p:cNvSpPr>
          <p:nvPr>
            <p:ph type="sldNum" sz="quarter" idx="16"/>
          </p:nvPr>
        </p:nvSpPr>
        <p:spPr/>
        <p:txBody>
          <a:bodyPr/>
          <a:lstStyle/>
          <a:p>
            <a:fld id="{E1E1CD7C-2161-7D43-862E-CE4C333CD873}" type="slidenum">
              <a:rPr lang="fr-FR" smtClean="0"/>
              <a:pPr/>
              <a:t>37</a:t>
            </a:fld>
            <a:endParaRPr lang="fr-FR" dirty="0"/>
          </a:p>
        </p:txBody>
      </p:sp>
    </p:spTree>
    <p:extLst>
      <p:ext uri="{BB962C8B-B14F-4D97-AF65-F5344CB8AC3E}">
        <p14:creationId xmlns:p14="http://schemas.microsoft.com/office/powerpoint/2010/main" val="4209066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F0705-5AFE-EE49-84D3-E8ABB705C4C2}"/>
              </a:ext>
            </a:extLst>
          </p:cNvPr>
          <p:cNvPicPr>
            <a:picLocks noChangeAspect="1"/>
          </p:cNvPicPr>
          <p:nvPr/>
        </p:nvPicPr>
        <p:blipFill>
          <a:blip r:embed="rId3"/>
          <a:stretch>
            <a:fillRect/>
          </a:stretch>
        </p:blipFill>
        <p:spPr>
          <a:xfrm>
            <a:off x="431117" y="1182237"/>
            <a:ext cx="8302086" cy="2006866"/>
          </a:xfrm>
          <a:prstGeom prst="rect">
            <a:avLst/>
          </a:prstGeom>
        </p:spPr>
      </p:pic>
      <p:sp>
        <p:nvSpPr>
          <p:cNvPr id="13" name="Titre 1">
            <a:extLst>
              <a:ext uri="{FF2B5EF4-FFF2-40B4-BE49-F238E27FC236}">
                <a16:creationId xmlns:a16="http://schemas.microsoft.com/office/drawing/2014/main" id="{D0C9CACF-C583-554F-BAB6-D83CB4A576D3}"/>
              </a:ext>
            </a:extLst>
          </p:cNvPr>
          <p:cNvSpPr txBox="1">
            <a:spLocks/>
          </p:cNvSpPr>
          <p:nvPr/>
        </p:nvSpPr>
        <p:spPr>
          <a:xfrm>
            <a:off x="772572" y="82123"/>
            <a:ext cx="4460240" cy="399801"/>
          </a:xfrm>
          <a:prstGeom prst="rect">
            <a:avLst/>
          </a:prstGeom>
        </p:spPr>
        <p:txBody>
          <a:bodyPr vert="horz" lIns="180000" tIns="0" rIns="72000" bIns="46800" rtlCol="0" anchor="ctr">
            <a:noAutofit/>
          </a:bodyPr>
          <a:lst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nSpc>
                <a:spcPct val="100000"/>
              </a:lnSpc>
            </a:pPr>
            <a:r>
              <a:rPr lang="en-US" sz="2000" spc="-80" dirty="0"/>
              <a:t>Comparison among different techniques</a:t>
            </a:r>
            <a:endParaRPr lang="fr-CH" sz="2000" spc="-80" dirty="0"/>
          </a:p>
        </p:txBody>
      </p:sp>
      <p:sp>
        <p:nvSpPr>
          <p:cNvPr id="4" name="Rectangle 3">
            <a:extLst>
              <a:ext uri="{FF2B5EF4-FFF2-40B4-BE49-F238E27FC236}">
                <a16:creationId xmlns:a16="http://schemas.microsoft.com/office/drawing/2014/main" id="{8E6A4E13-E23B-4C42-9109-1BFDDFA7FFB8}"/>
              </a:ext>
            </a:extLst>
          </p:cNvPr>
          <p:cNvSpPr/>
          <p:nvPr/>
        </p:nvSpPr>
        <p:spPr>
          <a:xfrm>
            <a:off x="1570168" y="3269140"/>
            <a:ext cx="6447835" cy="342466"/>
          </a:xfrm>
          <a:prstGeom prst="rect">
            <a:avLst/>
          </a:prstGeom>
          <a:noFill/>
          <a:ln w="12700">
            <a:noFill/>
          </a:ln>
        </p:spPr>
        <p:txBody>
          <a:bodyPr wrap="square" anchor="ctr">
            <a:spAutoFit/>
          </a:bodyPr>
          <a:lstStyle/>
          <a:p>
            <a:pPr algn="ctr">
              <a:lnSpc>
                <a:spcPct val="150000"/>
              </a:lnSpc>
            </a:pPr>
            <a:r>
              <a:rPr lang="en-GB" sz="1200" dirty="0">
                <a:solidFill>
                  <a:schemeClr val="tx1">
                    <a:lumMod val="50000"/>
                  </a:schemeClr>
                </a:solidFill>
                <a:latin typeface="Helvetica" pitchFamily="2" charset="0"/>
              </a:rPr>
              <a:t>The </a:t>
            </a:r>
            <a:r>
              <a:rPr lang="en-GB" sz="1200" dirty="0" err="1">
                <a:solidFill>
                  <a:schemeClr val="tx1">
                    <a:lumMod val="50000"/>
                  </a:schemeClr>
                </a:solidFill>
                <a:latin typeface="Helvetica" pitchFamily="2" charset="0"/>
              </a:rPr>
              <a:t>color</a:t>
            </a:r>
            <a:r>
              <a:rPr lang="en-GB" sz="1200" dirty="0">
                <a:solidFill>
                  <a:schemeClr val="tx1">
                    <a:lumMod val="50000"/>
                  </a:schemeClr>
                </a:solidFill>
                <a:latin typeface="Helvetica" pitchFamily="2" charset="0"/>
              </a:rPr>
              <a:t> scheme indicates the initial indoor temperatures: 17, 19 and 21 degrees Celsius.</a:t>
            </a:r>
          </a:p>
        </p:txBody>
      </p:sp>
      <p:sp>
        <p:nvSpPr>
          <p:cNvPr id="5" name="Rectangle 4">
            <a:extLst>
              <a:ext uri="{FF2B5EF4-FFF2-40B4-BE49-F238E27FC236}">
                <a16:creationId xmlns:a16="http://schemas.microsoft.com/office/drawing/2014/main" id="{D6024C87-6F15-B442-AECE-49605FC5B07A}"/>
              </a:ext>
            </a:extLst>
          </p:cNvPr>
          <p:cNvSpPr/>
          <p:nvPr/>
        </p:nvSpPr>
        <p:spPr>
          <a:xfrm>
            <a:off x="936306" y="3961263"/>
            <a:ext cx="7454285" cy="523220"/>
          </a:xfrm>
          <a:prstGeom prst="rect">
            <a:avLst/>
          </a:prstGeom>
          <a:solidFill>
            <a:schemeClr val="tx1">
              <a:lumMod val="20000"/>
              <a:lumOff val="80000"/>
            </a:schemeClr>
          </a:solidFill>
          <a:ln w="12700">
            <a:solidFill>
              <a:schemeClr val="tx1">
                <a:lumMod val="40000"/>
                <a:lumOff val="60000"/>
              </a:schemeClr>
            </a:solidFill>
          </a:ln>
        </p:spPr>
        <p:txBody>
          <a:bodyPr wrap="none" anchor="ctr">
            <a:spAutoFit/>
          </a:bodyPr>
          <a:lstStyle/>
          <a:p>
            <a:pPr algn="ctr"/>
            <a:r>
              <a:rPr lang="en-GB" sz="1400" dirty="0">
                <a:solidFill>
                  <a:schemeClr val="tx1">
                    <a:lumMod val="50000"/>
                  </a:schemeClr>
                </a:solidFill>
                <a:latin typeface="Helvetica" pitchFamily="2" charset="0"/>
              </a:rPr>
              <a:t>The proposed MPC scheme reduced the energy consumption (monetary cost) by up to 3%, </a:t>
            </a:r>
            <a:br>
              <a:rPr lang="en-GB" sz="1400" dirty="0">
                <a:solidFill>
                  <a:schemeClr val="tx1">
                    <a:lumMod val="50000"/>
                  </a:schemeClr>
                </a:solidFill>
                <a:latin typeface="Helvetica" pitchFamily="2" charset="0"/>
              </a:rPr>
            </a:br>
            <a:r>
              <a:rPr lang="en-GB" sz="1400" dirty="0">
                <a:solidFill>
                  <a:schemeClr val="tx1">
                    <a:lumMod val="50000"/>
                  </a:schemeClr>
                </a:solidFill>
                <a:latin typeface="Helvetica" pitchFamily="2" charset="0"/>
              </a:rPr>
              <a:t>being always close to the optimal REF strategy.</a:t>
            </a:r>
          </a:p>
        </p:txBody>
      </p:sp>
      <p:sp>
        <p:nvSpPr>
          <p:cNvPr id="2" name="Slide Number Placeholder 1">
            <a:extLst>
              <a:ext uri="{FF2B5EF4-FFF2-40B4-BE49-F238E27FC236}">
                <a16:creationId xmlns:a16="http://schemas.microsoft.com/office/drawing/2014/main" id="{29DE4779-A37B-FF46-A88C-0245B5FE2666}"/>
              </a:ext>
            </a:extLst>
          </p:cNvPr>
          <p:cNvSpPr>
            <a:spLocks noGrp="1"/>
          </p:cNvSpPr>
          <p:nvPr>
            <p:ph type="sldNum" sz="quarter" idx="16"/>
          </p:nvPr>
        </p:nvSpPr>
        <p:spPr/>
        <p:txBody>
          <a:bodyPr/>
          <a:lstStyle/>
          <a:p>
            <a:fld id="{E1E1CD7C-2161-7D43-862E-CE4C333CD873}" type="slidenum">
              <a:rPr lang="fr-FR" smtClean="0"/>
              <a:pPr/>
              <a:t>38</a:t>
            </a:fld>
            <a:endParaRPr lang="fr-FR" dirty="0"/>
          </a:p>
        </p:txBody>
      </p:sp>
    </p:spTree>
    <p:extLst>
      <p:ext uri="{BB962C8B-B14F-4D97-AF65-F5344CB8AC3E}">
        <p14:creationId xmlns:p14="http://schemas.microsoft.com/office/powerpoint/2010/main" val="172897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Conclusion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rgbClr val="0070C0">
              <a:alpha val="13119"/>
            </a:srgb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Final remarks and future investigations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B340220B-BFA9-6545-8A93-3017F8287A3A}"/>
              </a:ext>
            </a:extLst>
          </p:cNvPr>
          <p:cNvSpPr txBox="1"/>
          <p:nvPr/>
        </p:nvSpPr>
        <p:spPr>
          <a:xfrm>
            <a:off x="415669" y="1131786"/>
            <a:ext cx="8312662" cy="3326859"/>
          </a:xfrm>
          <a:prstGeom prst="rect">
            <a:avLst/>
          </a:prstGeom>
          <a:noFill/>
        </p:spPr>
        <p:txBody>
          <a:bodyPr wrap="square" anchor="t">
            <a:noAutofit/>
          </a:bodyPr>
          <a:lstStyle/>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 complex case-study was presented, featuring multiple zones, strong disturbances, and an industrial forced-air cooling system within a hospital</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The approach (GPs combined with MPC) guaranteed the indoor temperature regulation whenever enough actuation power was available with minimized energy consumption</a:t>
            </a:r>
          </a:p>
          <a:p>
            <a:pPr marL="171450" indent="-171450" algn="just">
              <a:lnSpc>
                <a:spcPct val="150000"/>
              </a:lnSpc>
              <a:spcAft>
                <a:spcPts val="1000"/>
              </a:spcAft>
              <a:buFont typeface="Arial" panose="020B0604020202020204" pitchFamily="34" charset="0"/>
              <a:buChar char="•"/>
            </a:pP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a:p>
            <a:pPr marL="171450" indent="-171450" algn="just">
              <a:lnSpc>
                <a:spcPct val="150000"/>
              </a:lnSpc>
              <a:spcAft>
                <a:spcPts val="1000"/>
              </a:spcAft>
              <a:buFont typeface="Arial" panose="020B0604020202020204" pitchFamily="34" charset="0"/>
              <a:buChar char="•"/>
            </a:pP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3" name="Slide Number Placeholder 2">
            <a:extLst>
              <a:ext uri="{FF2B5EF4-FFF2-40B4-BE49-F238E27FC236}">
                <a16:creationId xmlns:a16="http://schemas.microsoft.com/office/drawing/2014/main" id="{E098CF2C-06C1-0244-81A9-5DEA53275E29}"/>
              </a:ext>
            </a:extLst>
          </p:cNvPr>
          <p:cNvSpPr>
            <a:spLocks noGrp="1"/>
          </p:cNvSpPr>
          <p:nvPr>
            <p:ph type="sldNum" sz="quarter" idx="16"/>
          </p:nvPr>
        </p:nvSpPr>
        <p:spPr/>
        <p:txBody>
          <a:bodyPr/>
          <a:lstStyle/>
          <a:p>
            <a:fld id="{E1E1CD7C-2161-7D43-862E-CE4C333CD873}" type="slidenum">
              <a:rPr lang="fr-FR" smtClean="0"/>
              <a:pPr/>
              <a:t>39</a:t>
            </a:fld>
            <a:endParaRPr lang="fr-FR" dirty="0"/>
          </a:p>
        </p:txBody>
      </p:sp>
      <p:sp>
        <p:nvSpPr>
          <p:cNvPr id="6" name="TextBox 5">
            <a:extLst>
              <a:ext uri="{FF2B5EF4-FFF2-40B4-BE49-F238E27FC236}">
                <a16:creationId xmlns:a16="http://schemas.microsoft.com/office/drawing/2014/main" id="{E8B53F8B-2ED9-A541-9BD1-099AB61E160D}"/>
              </a:ext>
            </a:extLst>
          </p:cNvPr>
          <p:cNvSpPr txBox="1"/>
          <p:nvPr/>
        </p:nvSpPr>
        <p:spPr>
          <a:xfrm>
            <a:off x="415669" y="2485261"/>
            <a:ext cx="8312662" cy="1350275"/>
          </a:xfrm>
          <a:prstGeom prst="rect">
            <a:avLst/>
          </a:prstGeom>
          <a:noFill/>
        </p:spPr>
        <p:txBody>
          <a:bodyPr wrap="square" anchor="t">
            <a:noAutofit/>
          </a:bodyPr>
          <a:lstStyle/>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Sparse Gaussian processes could be employed in the future to alleviate the computational load and enable the use of longer prediction horizons</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To disseminate the technique and make it more attractive, a reliable and easy-to-use toolbox for designing and testing GP-NARX models is needed!</a:t>
            </a:r>
          </a:p>
          <a:p>
            <a:pPr marL="171450" indent="-171450" algn="just">
              <a:lnSpc>
                <a:spcPct val="150000"/>
              </a:lnSpc>
              <a:spcAft>
                <a:spcPts val="1000"/>
              </a:spcAft>
              <a:buFont typeface="Arial" panose="020B0604020202020204" pitchFamily="34" charset="0"/>
              <a:buChar char="•"/>
            </a:pP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a:p>
            <a:pPr marL="171450" indent="-171450" algn="just">
              <a:lnSpc>
                <a:spcPct val="150000"/>
              </a:lnSpc>
              <a:spcAft>
                <a:spcPts val="1000"/>
              </a:spcAft>
              <a:buFont typeface="Arial" panose="020B0604020202020204" pitchFamily="34" charset="0"/>
              <a:buChar char="•"/>
            </a:pP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55513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The final goal:</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carry out regression with </a:t>
            </a:r>
            <a:r>
              <a:rPr lang="en-GB" sz="1200" dirty="0">
                <a:solidFill>
                  <a:schemeClr val="accent1"/>
                </a:solidFill>
                <a:latin typeface="Helvetica" pitchFamily="2" charset="0"/>
                <a:ea typeface="Helvetica Neue" panose="02000503000000020004" pitchFamily="2" charset="0"/>
                <a:cs typeface="Helvetica Neue" panose="02000503000000020004" pitchFamily="2" charset="0"/>
              </a:rPr>
              <a:t>hard error-bounds</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t>
            </a:r>
          </a:p>
        </p:txBody>
      </p:sp>
      <p:sp>
        <p:nvSpPr>
          <p:cNvPr id="13" name="TextBox 12">
            <a:extLst>
              <a:ext uri="{FF2B5EF4-FFF2-40B4-BE49-F238E27FC236}">
                <a16:creationId xmlns:a16="http://schemas.microsoft.com/office/drawing/2014/main" id="{BFF486EF-9E70-374E-AD60-514E49BF4AD4}"/>
              </a:ext>
            </a:extLst>
          </p:cNvPr>
          <p:cNvSpPr txBox="1"/>
          <p:nvPr/>
        </p:nvSpPr>
        <p:spPr>
          <a:xfrm>
            <a:off x="415669" y="3344231"/>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Motivation:</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deterministic, robust analysis and control of dynamical systems.</a:t>
            </a:r>
          </a:p>
        </p:txBody>
      </p:sp>
      <p:sp>
        <p:nvSpPr>
          <p:cNvPr id="14" name="TextBox 13">
            <a:extLst>
              <a:ext uri="{FF2B5EF4-FFF2-40B4-BE49-F238E27FC236}">
                <a16:creationId xmlns:a16="http://schemas.microsoft.com/office/drawing/2014/main" id="{13510390-1692-CD41-8C9F-B0B0088E5C7B}"/>
              </a:ext>
            </a:extLst>
          </p:cNvPr>
          <p:cNvSpPr txBox="1"/>
          <p:nvPr/>
        </p:nvSpPr>
        <p:spPr>
          <a:xfrm>
            <a:off x="3698732" y="3974825"/>
            <a:ext cx="3508212" cy="902811"/>
          </a:xfrm>
          <a:prstGeom prst="rect">
            <a:avLst/>
          </a:prstGeom>
          <a:noFill/>
        </p:spPr>
        <p:txBody>
          <a:bodyPr wrap="square" anchor="ctr">
            <a:spAutoFit/>
          </a:bodyPr>
          <a:lstStyle/>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What family of functions to consider?</a:t>
            </a:r>
          </a:p>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What complexity measure to use?</a:t>
            </a:r>
          </a:p>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How to estimate uncertainty?</a:t>
            </a:r>
          </a:p>
        </p:txBody>
      </p:sp>
      <p:pic>
        <p:nvPicPr>
          <p:cNvPr id="15" name="Picture 14" descr="Icon&#10;&#10;Description automatically generated">
            <a:extLst>
              <a:ext uri="{FF2B5EF4-FFF2-40B4-BE49-F238E27FC236}">
                <a16:creationId xmlns:a16="http://schemas.microsoft.com/office/drawing/2014/main" id="{99E2F77F-5874-4F4F-8D36-D941423DA8D9}"/>
              </a:ext>
            </a:extLst>
          </p:cNvPr>
          <p:cNvPicPr>
            <a:picLocks noChangeAspect="1"/>
          </p:cNvPicPr>
          <p:nvPr/>
        </p:nvPicPr>
        <p:blipFill>
          <a:blip r:embed="rId3"/>
          <a:stretch>
            <a:fillRect/>
          </a:stretch>
        </p:blipFill>
        <p:spPr>
          <a:xfrm>
            <a:off x="2925023" y="4116736"/>
            <a:ext cx="722153" cy="618988"/>
          </a:xfrm>
          <a:prstGeom prst="rect">
            <a:avLst/>
          </a:prstGeom>
        </p:spPr>
      </p:pic>
      <p:sp>
        <p:nvSpPr>
          <p:cNvPr id="3" name="Slide Number Placeholder 2">
            <a:extLst>
              <a:ext uri="{FF2B5EF4-FFF2-40B4-BE49-F238E27FC236}">
                <a16:creationId xmlns:a16="http://schemas.microsoft.com/office/drawing/2014/main" id="{20B674E5-48EE-E04E-AC30-144A36F6C2FD}"/>
              </a:ext>
            </a:extLst>
          </p:cNvPr>
          <p:cNvSpPr>
            <a:spLocks noGrp="1"/>
          </p:cNvSpPr>
          <p:nvPr>
            <p:ph type="sldNum" sz="quarter" idx="16"/>
          </p:nvPr>
        </p:nvSpPr>
        <p:spPr/>
        <p:txBody>
          <a:bodyPr/>
          <a:lstStyle/>
          <a:p>
            <a:fld id="{E1E1CD7C-2161-7D43-862E-CE4C333CD873}" type="slidenum">
              <a:rPr lang="fr-FR" smtClean="0"/>
              <a:pPr/>
              <a:t>4</a:t>
            </a:fld>
            <a:endParaRPr lang="fr-FR" dirty="0"/>
          </a:p>
        </p:txBody>
      </p:sp>
      <p:grpSp>
        <p:nvGrpSpPr>
          <p:cNvPr id="18" name="Group 17">
            <a:extLst>
              <a:ext uri="{FF2B5EF4-FFF2-40B4-BE49-F238E27FC236}">
                <a16:creationId xmlns:a16="http://schemas.microsoft.com/office/drawing/2014/main" id="{33D124B0-2896-634D-84E4-B4525AE5EF86}"/>
              </a:ext>
            </a:extLst>
          </p:cNvPr>
          <p:cNvGrpSpPr/>
          <p:nvPr/>
        </p:nvGrpSpPr>
        <p:grpSpPr>
          <a:xfrm>
            <a:off x="972913" y="1219306"/>
            <a:ext cx="6970809" cy="1859722"/>
            <a:chOff x="929811" y="1219306"/>
            <a:chExt cx="6970809" cy="1859722"/>
          </a:xfrm>
        </p:grpSpPr>
        <p:pic>
          <p:nvPicPr>
            <p:cNvPr id="6" name="Picture 5">
              <a:extLst>
                <a:ext uri="{FF2B5EF4-FFF2-40B4-BE49-F238E27FC236}">
                  <a16:creationId xmlns:a16="http://schemas.microsoft.com/office/drawing/2014/main" id="{F8926D33-6017-8249-9933-1BD750B120D9}"/>
                </a:ext>
              </a:extLst>
            </p:cNvPr>
            <p:cNvPicPr>
              <a:picLocks noChangeAspect="1"/>
            </p:cNvPicPr>
            <p:nvPr/>
          </p:nvPicPr>
          <p:blipFill>
            <a:blip r:embed="rId4"/>
            <a:stretch>
              <a:fillRect/>
            </a:stretch>
          </p:blipFill>
          <p:spPr>
            <a:xfrm>
              <a:off x="929811" y="1219307"/>
              <a:ext cx="2258233" cy="1859721"/>
            </a:xfrm>
            <a:prstGeom prst="rect">
              <a:avLst/>
            </a:prstGeom>
          </p:spPr>
        </p:pic>
        <p:pic>
          <p:nvPicPr>
            <p:cNvPr id="9" name="Picture 8">
              <a:extLst>
                <a:ext uri="{FF2B5EF4-FFF2-40B4-BE49-F238E27FC236}">
                  <a16:creationId xmlns:a16="http://schemas.microsoft.com/office/drawing/2014/main" id="{F354BC4C-3533-CA41-AF0D-1E0FDEACB7DD}"/>
                </a:ext>
              </a:extLst>
            </p:cNvPr>
            <p:cNvPicPr>
              <a:picLocks noChangeAspect="1"/>
            </p:cNvPicPr>
            <p:nvPr/>
          </p:nvPicPr>
          <p:blipFill>
            <a:blip r:embed="rId5"/>
            <a:stretch>
              <a:fillRect/>
            </a:stretch>
          </p:blipFill>
          <p:spPr>
            <a:xfrm>
              <a:off x="3286099" y="1219307"/>
              <a:ext cx="2258233" cy="1859721"/>
            </a:xfrm>
            <a:prstGeom prst="rect">
              <a:avLst/>
            </a:prstGeom>
          </p:spPr>
        </p:pic>
        <p:pic>
          <p:nvPicPr>
            <p:cNvPr id="17" name="Picture 16">
              <a:extLst>
                <a:ext uri="{FF2B5EF4-FFF2-40B4-BE49-F238E27FC236}">
                  <a16:creationId xmlns:a16="http://schemas.microsoft.com/office/drawing/2014/main" id="{FB3E3B6D-CB20-924C-9BD9-9688A5142140}"/>
                </a:ext>
              </a:extLst>
            </p:cNvPr>
            <p:cNvPicPr>
              <a:picLocks noChangeAspect="1"/>
            </p:cNvPicPr>
            <p:nvPr/>
          </p:nvPicPr>
          <p:blipFill>
            <a:blip r:embed="rId6"/>
            <a:stretch>
              <a:fillRect/>
            </a:stretch>
          </p:blipFill>
          <p:spPr>
            <a:xfrm>
              <a:off x="5642387" y="1219306"/>
              <a:ext cx="2258233" cy="1859721"/>
            </a:xfrm>
            <a:prstGeom prst="rect">
              <a:avLst/>
            </a:prstGeom>
          </p:spPr>
        </p:pic>
      </p:grpSp>
    </p:spTree>
    <p:extLst>
      <p:ext uri="{BB962C8B-B14F-4D97-AF65-F5344CB8AC3E}">
        <p14:creationId xmlns:p14="http://schemas.microsoft.com/office/powerpoint/2010/main" val="137158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Part 3</a:t>
            </a:r>
            <a:endParaRPr lang="fr-CH" sz="2000" spc="-80" dirty="0"/>
          </a:p>
        </p:txBody>
      </p:sp>
      <p:sp>
        <p:nvSpPr>
          <p:cNvPr id="5" name="Rectangle 4">
            <a:extLst>
              <a:ext uri="{FF2B5EF4-FFF2-40B4-BE49-F238E27FC236}">
                <a16:creationId xmlns:a16="http://schemas.microsoft.com/office/drawing/2014/main" id="{241CACAA-8273-C24B-88D8-2E311B232FE8}"/>
              </a:ext>
            </a:extLst>
          </p:cNvPr>
          <p:cNvSpPr/>
          <p:nvPr/>
        </p:nvSpPr>
        <p:spPr>
          <a:xfrm>
            <a:off x="2160971" y="608949"/>
            <a:ext cx="4822058" cy="762652"/>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en-GB" sz="1600" b="1" dirty="0">
                <a:solidFill>
                  <a:schemeClr val="bg1"/>
                </a:solidFill>
                <a:latin typeface="Helvetica" pitchFamily="2" charset="0"/>
              </a:rPr>
              <a:t>Learning MPC controllers with </a:t>
            </a:r>
            <a:r>
              <a:rPr lang="en-GB" sz="1600" b="1" dirty="0" err="1">
                <a:solidFill>
                  <a:schemeClr val="bg1"/>
                </a:solidFill>
                <a:latin typeface="Helvetica" pitchFamily="2" charset="0"/>
              </a:rPr>
              <a:t>pQP</a:t>
            </a:r>
            <a:r>
              <a:rPr lang="en-GB" sz="1600" b="1" dirty="0">
                <a:solidFill>
                  <a:schemeClr val="bg1"/>
                </a:solidFill>
                <a:latin typeface="Helvetica" pitchFamily="2" charset="0"/>
              </a:rPr>
              <a:t> </a:t>
            </a:r>
          </a:p>
          <a:p>
            <a:pPr algn="ctr"/>
            <a:r>
              <a:rPr lang="en-GB" sz="1600" b="1" dirty="0">
                <a:solidFill>
                  <a:schemeClr val="bg1"/>
                </a:solidFill>
                <a:latin typeface="Helvetica" pitchFamily="2" charset="0"/>
              </a:rPr>
              <a:t>neural networks</a:t>
            </a:r>
          </a:p>
        </p:txBody>
      </p:sp>
      <p:sp>
        <p:nvSpPr>
          <p:cNvPr id="12" name="TextBox 11">
            <a:extLst>
              <a:ext uri="{FF2B5EF4-FFF2-40B4-BE49-F238E27FC236}">
                <a16:creationId xmlns:a16="http://schemas.microsoft.com/office/drawing/2014/main" id="{DF878CB4-2D43-F14C-A8B2-BDC8469DE2AD}"/>
              </a:ext>
            </a:extLst>
          </p:cNvPr>
          <p:cNvSpPr txBox="1"/>
          <p:nvPr/>
        </p:nvSpPr>
        <p:spPr>
          <a:xfrm>
            <a:off x="766023" y="1712492"/>
            <a:ext cx="7611954" cy="1706942"/>
          </a:xfrm>
          <a:prstGeom prst="rect">
            <a:avLst/>
          </a:prstGeom>
          <a:solidFill>
            <a:schemeClr val="bg1">
              <a:lumMod val="65000"/>
              <a:alpha val="13119"/>
            </a:schemeClr>
          </a:solidFill>
        </p:spPr>
        <p:txBody>
          <a:bodyPr wrap="square">
            <a:spAutoFit/>
          </a:bodyPr>
          <a:lstStyle/>
          <a:p>
            <a:pPr algn="just">
              <a:lnSpc>
                <a:spcPct val="150000"/>
              </a:lnSpc>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Published works:</a:t>
            </a: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Specq</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Wisniewski, Jones. “Embedded PWM predictive control of DC-DC power converters via piecewise-affine neural networks.” IEEE OJIES (2021).</a:t>
            </a:r>
            <a:endParaRPr lang="en-GB" sz="1600" dirty="0">
              <a:solidFill>
                <a:srgbClr val="000000"/>
              </a:solidFill>
              <a:effectLst/>
              <a:latin typeface="Helvetica" pitchFamily="2" charset="0"/>
              <a:ea typeface="Helvetica Neue" panose="02000503000000020004" pitchFamily="2" charset="0"/>
              <a:cs typeface="Helvetica Neue" panose="02000503000000020004" pitchFamily="2" charset="0"/>
            </a:endParaRP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Moraes</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Waltirch</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Jones. “A neural network architecture to learn explicit MPC controllers from data.” IFAC World Congress (2020).</a:t>
            </a:r>
            <a:endParaRPr lang="en-GB" sz="1600" dirty="0">
              <a:solidFill>
                <a:srgbClr val="000000"/>
              </a:solidFill>
              <a:effectLst/>
              <a:latin typeface="Helvetica" pitchFamily="2" charset="0"/>
              <a:ea typeface="Helvetica Neue" panose="02000503000000020004" pitchFamily="2" charset="0"/>
              <a:cs typeface="Helvetica Neue" panose="02000503000000020004" pitchFamily="2" charset="0"/>
            </a:endParaRPr>
          </a:p>
        </p:txBody>
      </p:sp>
      <p:sp>
        <p:nvSpPr>
          <p:cNvPr id="3" name="Slide Number Placeholder 2">
            <a:extLst>
              <a:ext uri="{FF2B5EF4-FFF2-40B4-BE49-F238E27FC236}">
                <a16:creationId xmlns:a16="http://schemas.microsoft.com/office/drawing/2014/main" id="{2BC0F752-D670-5C48-9A38-F0B7BAFAC86D}"/>
              </a:ext>
            </a:extLst>
          </p:cNvPr>
          <p:cNvSpPr>
            <a:spLocks noGrp="1"/>
          </p:cNvSpPr>
          <p:nvPr>
            <p:ph type="sldNum" sz="quarter" idx="16"/>
          </p:nvPr>
        </p:nvSpPr>
        <p:spPr/>
        <p:txBody>
          <a:bodyPr/>
          <a:lstStyle/>
          <a:p>
            <a:fld id="{E1E1CD7C-2161-7D43-862E-CE4C333CD873}" type="slidenum">
              <a:rPr lang="fr-FR" smtClean="0"/>
              <a:pPr/>
              <a:t>40</a:t>
            </a:fld>
            <a:endParaRPr lang="fr-FR" dirty="0"/>
          </a:p>
        </p:txBody>
      </p:sp>
    </p:spTree>
    <p:extLst>
      <p:ext uri="{BB962C8B-B14F-4D97-AF65-F5344CB8AC3E}">
        <p14:creationId xmlns:p14="http://schemas.microsoft.com/office/powerpoint/2010/main" val="1295163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1" dirty="0"/>
              <a:t>The idea:</a:t>
            </a:r>
            <a:r>
              <a:rPr lang="en-GB" dirty="0"/>
              <a:t> Using tailored </a:t>
            </a:r>
            <a:r>
              <a:rPr lang="en-GB" dirty="0" err="1"/>
              <a:t>pQP</a:t>
            </a:r>
            <a:r>
              <a:rPr lang="en-GB" dirty="0"/>
              <a:t> activation functions as a bias in MPC learning via neural networks.</a:t>
            </a:r>
          </a:p>
        </p:txBody>
      </p:sp>
      <p:sp>
        <p:nvSpPr>
          <p:cNvPr id="13" name="TextBox 12">
            <a:extLst>
              <a:ext uri="{FF2B5EF4-FFF2-40B4-BE49-F238E27FC236}">
                <a16:creationId xmlns:a16="http://schemas.microsoft.com/office/drawing/2014/main" id="{BFF486EF-9E70-374E-AD60-514E49BF4AD4}"/>
              </a:ext>
            </a:extLst>
          </p:cNvPr>
          <p:cNvSpPr txBox="1"/>
          <p:nvPr/>
        </p:nvSpPr>
        <p:spPr>
          <a:xfrm>
            <a:off x="415669" y="3344231"/>
            <a:ext cx="8312662" cy="342466"/>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dirty="0"/>
              <a:t>Motivation: </a:t>
            </a:r>
            <a:r>
              <a:rPr lang="en-GB" b="0" dirty="0"/>
              <a:t>Find simplified yet faithful representations of MPC mappings -&gt; complexity reduction.</a:t>
            </a:r>
          </a:p>
        </p:txBody>
      </p:sp>
      <p:sp>
        <p:nvSpPr>
          <p:cNvPr id="14" name="TextBox 13">
            <a:extLst>
              <a:ext uri="{FF2B5EF4-FFF2-40B4-BE49-F238E27FC236}">
                <a16:creationId xmlns:a16="http://schemas.microsoft.com/office/drawing/2014/main" id="{13510390-1692-CD41-8C9F-B0B0088E5C7B}"/>
              </a:ext>
            </a:extLst>
          </p:cNvPr>
          <p:cNvSpPr txBox="1"/>
          <p:nvPr/>
        </p:nvSpPr>
        <p:spPr>
          <a:xfrm>
            <a:off x="3258832" y="3974825"/>
            <a:ext cx="4303504" cy="902811"/>
          </a:xfrm>
          <a:prstGeom prst="rect">
            <a:avLst/>
          </a:prstGeom>
          <a:noFill/>
        </p:spPr>
        <p:txBody>
          <a:bodyPr wrap="square" anchor="ctr">
            <a:spAutoFit/>
          </a:bodyPr>
          <a:lstStyle/>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Can the user control the approximation complexity?</a:t>
            </a:r>
          </a:p>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What level of accuracy can be achieved?</a:t>
            </a:r>
          </a:p>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How does it compare to other complex. red. techniques?</a:t>
            </a:r>
          </a:p>
        </p:txBody>
      </p:sp>
      <p:pic>
        <p:nvPicPr>
          <p:cNvPr id="5" name="Picture 4" descr="Icon&#10;&#10;Description automatically generated">
            <a:extLst>
              <a:ext uri="{FF2B5EF4-FFF2-40B4-BE49-F238E27FC236}">
                <a16:creationId xmlns:a16="http://schemas.microsoft.com/office/drawing/2014/main" id="{B074BF48-19EA-5449-876C-56FD7D1C73E7}"/>
              </a:ext>
            </a:extLst>
          </p:cNvPr>
          <p:cNvPicPr>
            <a:picLocks noChangeAspect="1"/>
          </p:cNvPicPr>
          <p:nvPr/>
        </p:nvPicPr>
        <p:blipFill>
          <a:blip r:embed="rId3"/>
          <a:stretch>
            <a:fillRect/>
          </a:stretch>
        </p:blipFill>
        <p:spPr>
          <a:xfrm>
            <a:off x="2445581" y="4100745"/>
            <a:ext cx="747930" cy="641083"/>
          </a:xfrm>
          <a:prstGeom prst="rect">
            <a:avLst/>
          </a:prstGeom>
        </p:spPr>
      </p:pic>
      <p:pic>
        <p:nvPicPr>
          <p:cNvPr id="8" name="Picture 7">
            <a:extLst>
              <a:ext uri="{FF2B5EF4-FFF2-40B4-BE49-F238E27FC236}">
                <a16:creationId xmlns:a16="http://schemas.microsoft.com/office/drawing/2014/main" id="{48B1B6FF-2CFA-9544-BEC1-B1D0A9A4761C}"/>
              </a:ext>
            </a:extLst>
          </p:cNvPr>
          <p:cNvPicPr>
            <a:picLocks noChangeAspect="1"/>
          </p:cNvPicPr>
          <p:nvPr/>
        </p:nvPicPr>
        <p:blipFill>
          <a:blip r:embed="rId4"/>
          <a:stretch>
            <a:fillRect/>
          </a:stretch>
        </p:blipFill>
        <p:spPr>
          <a:xfrm>
            <a:off x="3203764" y="1020462"/>
            <a:ext cx="2736472" cy="2237251"/>
          </a:xfrm>
          <a:prstGeom prst="rect">
            <a:avLst/>
          </a:prstGeom>
        </p:spPr>
      </p:pic>
      <p:sp>
        <p:nvSpPr>
          <p:cNvPr id="3" name="Slide Number Placeholder 2">
            <a:extLst>
              <a:ext uri="{FF2B5EF4-FFF2-40B4-BE49-F238E27FC236}">
                <a16:creationId xmlns:a16="http://schemas.microsoft.com/office/drawing/2014/main" id="{4C1A75F0-47EF-BA45-8DC3-54A11CE4498A}"/>
              </a:ext>
            </a:extLst>
          </p:cNvPr>
          <p:cNvSpPr>
            <a:spLocks noGrp="1"/>
          </p:cNvSpPr>
          <p:nvPr>
            <p:ph type="sldNum" sz="quarter" idx="16"/>
          </p:nvPr>
        </p:nvSpPr>
        <p:spPr/>
        <p:txBody>
          <a:bodyPr/>
          <a:lstStyle/>
          <a:p>
            <a:fld id="{E1E1CD7C-2161-7D43-862E-CE4C333CD873}" type="slidenum">
              <a:rPr lang="fr-FR" smtClean="0"/>
              <a:pPr/>
              <a:t>41</a:t>
            </a:fld>
            <a:endParaRPr lang="fr-FR" dirty="0"/>
          </a:p>
        </p:txBody>
      </p:sp>
    </p:spTree>
    <p:extLst>
      <p:ext uri="{BB962C8B-B14F-4D97-AF65-F5344CB8AC3E}">
        <p14:creationId xmlns:p14="http://schemas.microsoft.com/office/powerpoint/2010/main" val="751575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3" name="TextBox 12">
            <a:extLst>
              <a:ext uri="{FF2B5EF4-FFF2-40B4-BE49-F238E27FC236}">
                <a16:creationId xmlns:a16="http://schemas.microsoft.com/office/drawing/2014/main" id="{BFF486EF-9E70-374E-AD60-514E49BF4AD4}"/>
              </a:ext>
            </a:extLst>
          </p:cNvPr>
          <p:cNvSpPr txBox="1"/>
          <p:nvPr/>
        </p:nvSpPr>
        <p:spPr>
          <a:xfrm>
            <a:off x="4492914" y="1604980"/>
            <a:ext cx="2812401" cy="342466"/>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Goes from       to</a:t>
            </a:r>
          </a:p>
        </p:txBody>
      </p:sp>
      <p:pic>
        <p:nvPicPr>
          <p:cNvPr id="8" name="Picture 7">
            <a:extLst>
              <a:ext uri="{FF2B5EF4-FFF2-40B4-BE49-F238E27FC236}">
                <a16:creationId xmlns:a16="http://schemas.microsoft.com/office/drawing/2014/main" id="{48B1B6FF-2CFA-9544-BEC1-B1D0A9A4761C}"/>
              </a:ext>
            </a:extLst>
          </p:cNvPr>
          <p:cNvPicPr>
            <a:picLocks noChangeAspect="1"/>
          </p:cNvPicPr>
          <p:nvPr/>
        </p:nvPicPr>
        <p:blipFill>
          <a:blip r:embed="rId9"/>
          <a:stretch>
            <a:fillRect/>
          </a:stretch>
        </p:blipFill>
        <p:spPr>
          <a:xfrm>
            <a:off x="605895" y="1177189"/>
            <a:ext cx="3646623" cy="2981361"/>
          </a:xfrm>
          <a:prstGeom prst="rect">
            <a:avLst/>
          </a:prstGeom>
        </p:spPr>
      </p:pic>
      <p:sp>
        <p:nvSpPr>
          <p:cNvPr id="9" name="TextBox 8">
            <a:extLst>
              <a:ext uri="{FF2B5EF4-FFF2-40B4-BE49-F238E27FC236}">
                <a16:creationId xmlns:a16="http://schemas.microsoft.com/office/drawing/2014/main" id="{1CD6A7FF-573C-7142-B5B2-46CE9A51862A}"/>
              </a:ext>
            </a:extLst>
          </p:cNvPr>
          <p:cNvSpPr txBox="1"/>
          <p:nvPr/>
        </p:nvSpPr>
        <p:spPr>
          <a:xfrm>
            <a:off x="886671" y="678319"/>
            <a:ext cx="3213582" cy="342466"/>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The network size        is defined by the user.</a:t>
            </a:r>
          </a:p>
        </p:txBody>
      </p:sp>
      <p:pic>
        <p:nvPicPr>
          <p:cNvPr id="4" name="Picture 3" descr="\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title="IguanaTex Bitmap Display">
            <a:extLst>
              <a:ext uri="{FF2B5EF4-FFF2-40B4-BE49-F238E27FC236}">
                <a16:creationId xmlns:a16="http://schemas.microsoft.com/office/drawing/2014/main" id="{4149AAC6-167E-0A4D-8EE0-4F24DF67ED26}"/>
              </a:ext>
            </a:extLst>
          </p:cNvPr>
          <p:cNvPicPr>
            <a:picLocks noChangeAspect="1"/>
          </p:cNvPicPr>
          <p:nvPr>
            <p:custDataLst>
              <p:tags r:id="rId1"/>
            </p:custDataLst>
          </p:nvPr>
        </p:nvPicPr>
        <p:blipFill>
          <a:blip r:embed="rId10"/>
          <a:stretch>
            <a:fillRect/>
          </a:stretch>
        </p:blipFill>
        <p:spPr>
          <a:xfrm>
            <a:off x="2226007" y="834723"/>
            <a:ext cx="203200" cy="121920"/>
          </a:xfrm>
          <a:prstGeom prst="rect">
            <a:avLst/>
          </a:prstGeom>
        </p:spPr>
      </p:pic>
      <p:sp>
        <p:nvSpPr>
          <p:cNvPr id="15" name="TextBox 14">
            <a:extLst>
              <a:ext uri="{FF2B5EF4-FFF2-40B4-BE49-F238E27FC236}">
                <a16:creationId xmlns:a16="http://schemas.microsoft.com/office/drawing/2014/main" id="{4E180933-28EB-E143-8151-9C7BAD7FD3E4}"/>
              </a:ext>
            </a:extLst>
          </p:cNvPr>
          <p:cNvSpPr txBox="1"/>
          <p:nvPr/>
        </p:nvSpPr>
        <p:spPr>
          <a:xfrm>
            <a:off x="4492914" y="2199752"/>
            <a:ext cx="3781171" cy="342466"/>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Always feasible (</a:t>
            </a:r>
            <a:r>
              <a:rPr lang="en-GB" b="0" dirty="0" err="1"/>
              <a:t>w.r.t.</a:t>
            </a:r>
            <a:r>
              <a:rPr lang="en-GB" b="0" dirty="0"/>
              <a:t>      ) and bounded from below</a:t>
            </a:r>
          </a:p>
        </p:txBody>
      </p:sp>
      <p:sp>
        <p:nvSpPr>
          <p:cNvPr id="16" name="TextBox 15">
            <a:extLst>
              <a:ext uri="{FF2B5EF4-FFF2-40B4-BE49-F238E27FC236}">
                <a16:creationId xmlns:a16="http://schemas.microsoft.com/office/drawing/2014/main" id="{8B096992-6D28-EB4B-8BFD-B135DC5407BD}"/>
              </a:ext>
            </a:extLst>
          </p:cNvPr>
          <p:cNvSpPr txBox="1"/>
          <p:nvPr/>
        </p:nvSpPr>
        <p:spPr>
          <a:xfrm>
            <a:off x="4492914" y="3417309"/>
            <a:ext cx="2812401" cy="342466"/>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Ensures control feasibility</a:t>
            </a:r>
          </a:p>
        </p:txBody>
      </p:sp>
      <p:sp>
        <p:nvSpPr>
          <p:cNvPr id="17" name="TextBox 16">
            <a:extLst>
              <a:ext uri="{FF2B5EF4-FFF2-40B4-BE49-F238E27FC236}">
                <a16:creationId xmlns:a16="http://schemas.microsoft.com/office/drawing/2014/main" id="{12BA1435-400B-7048-9E04-B6C77906457B}"/>
              </a:ext>
            </a:extLst>
          </p:cNvPr>
          <p:cNvSpPr txBox="1"/>
          <p:nvPr/>
        </p:nvSpPr>
        <p:spPr>
          <a:xfrm>
            <a:off x="886671" y="4308777"/>
            <a:ext cx="3213582" cy="342466"/>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Parameters to be adjusted are shown in </a:t>
            </a:r>
            <a:r>
              <a:rPr lang="en-GB" b="0" dirty="0">
                <a:solidFill>
                  <a:schemeClr val="accent1"/>
                </a:solidFill>
              </a:rPr>
              <a:t>red</a:t>
            </a:r>
            <a:r>
              <a:rPr lang="en-GB" b="0" dirty="0"/>
              <a:t>.</a:t>
            </a:r>
          </a:p>
        </p:txBody>
      </p:sp>
      <p:sp>
        <p:nvSpPr>
          <p:cNvPr id="18" name="TextBox 17">
            <a:extLst>
              <a:ext uri="{FF2B5EF4-FFF2-40B4-BE49-F238E27FC236}">
                <a16:creationId xmlns:a16="http://schemas.microsoft.com/office/drawing/2014/main" id="{0905417A-31E7-CF41-96E5-DA920E264567}"/>
              </a:ext>
            </a:extLst>
          </p:cNvPr>
          <p:cNvSpPr txBox="1"/>
          <p:nvPr/>
        </p:nvSpPr>
        <p:spPr>
          <a:xfrm>
            <a:off x="4492914" y="2821959"/>
            <a:ext cx="2812401" cy="342466"/>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Goes from       to</a:t>
            </a:r>
          </a:p>
        </p:txBody>
      </p:sp>
      <p:pic>
        <p:nvPicPr>
          <p:cNvPr id="19" name="Picture 18" descr="\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title="IguanaTex Bitmap Display">
            <a:extLst>
              <a:ext uri="{FF2B5EF4-FFF2-40B4-BE49-F238E27FC236}">
                <a16:creationId xmlns:a16="http://schemas.microsoft.com/office/drawing/2014/main" id="{BEDF6E69-6AE6-7641-931D-72C06990CBAB}"/>
              </a:ext>
            </a:extLst>
          </p:cNvPr>
          <p:cNvPicPr>
            <a:picLocks noChangeAspect="1"/>
          </p:cNvPicPr>
          <p:nvPr>
            <p:custDataLst>
              <p:tags r:id="rId2"/>
            </p:custDataLst>
          </p:nvPr>
        </p:nvPicPr>
        <p:blipFill>
          <a:blip r:embed="rId10"/>
          <a:stretch>
            <a:fillRect/>
          </a:stretch>
        </p:blipFill>
        <p:spPr>
          <a:xfrm>
            <a:off x="5772799" y="1758356"/>
            <a:ext cx="203200" cy="121920"/>
          </a:xfrm>
          <a:prstGeom prst="rect">
            <a:avLst/>
          </a:prstGeom>
        </p:spPr>
      </p:pic>
      <p:pic>
        <p:nvPicPr>
          <p:cNvPr id="7" name="Picture 6" descr="\documentclass{article}&#10;\usepackage{amsmath}&#10;\usepackage{amsfonts}&#10;&#10;\usepackage[a4paper, total={5.5in, 8in}]{geometry}&#10;&#10;\pagestyle{empty}&#10;&#10;\newcommand{\rknorm}[1]{\left\| #1 \right\|_\mathcal{H}}&#10;\newcommand{\rkhs}{\mathcal{H}}&#10;\newcommand{\rknner}[2]{\langle #1, #2 \rangle_\mathcal{H}}&#10;&#10;\begin{document}&#10;&#10;\noindent $n_x$&#10;&#10;\end{document}" title="IguanaTex Bitmap Display">
            <a:extLst>
              <a:ext uri="{FF2B5EF4-FFF2-40B4-BE49-F238E27FC236}">
                <a16:creationId xmlns:a16="http://schemas.microsoft.com/office/drawing/2014/main" id="{AC97531B-C00B-844B-8F63-F82732803BDB}"/>
              </a:ext>
            </a:extLst>
          </p:cNvPr>
          <p:cNvPicPr>
            <a:picLocks noChangeAspect="1"/>
          </p:cNvPicPr>
          <p:nvPr>
            <p:custDataLst>
              <p:tags r:id="rId3"/>
            </p:custDataLst>
          </p:nvPr>
        </p:nvPicPr>
        <p:blipFill>
          <a:blip r:embed="rId11"/>
          <a:stretch>
            <a:fillRect/>
          </a:stretch>
        </p:blipFill>
        <p:spPr>
          <a:xfrm>
            <a:off x="5347801" y="1758356"/>
            <a:ext cx="203200" cy="121920"/>
          </a:xfrm>
          <a:prstGeom prst="rect">
            <a:avLst/>
          </a:prstGeom>
        </p:spPr>
      </p:pic>
      <p:pic>
        <p:nvPicPr>
          <p:cNvPr id="5" name="Picture 4" descr="\documentclass{article}&#10;\usepackage{amsmath}&#10;\usepackage{amsfonts}&#10;&#10;\usepackage[a4paper, total={5.5in, 8in}]{geometry}&#10;&#10;\pagestyle{empty}&#10;&#10;\newcommand{\rknorm}[1]{\left\| #1 \right\|_\mathcal{H}}&#10;\newcommand{\rkhs}{\mathcal{H}}&#10;\newcommand{\rknner}[2]{\langle #1, #2 \rangle_\mathcal{H}}&#10;&#10;\begin{document}&#10;&#10;\noindent $n_u$&#10;&#10;\end{document}" title="IguanaTex Bitmap Display">
            <a:extLst>
              <a:ext uri="{FF2B5EF4-FFF2-40B4-BE49-F238E27FC236}">
                <a16:creationId xmlns:a16="http://schemas.microsoft.com/office/drawing/2014/main" id="{D04B745C-A298-3448-9EEA-0F585423FA49}"/>
              </a:ext>
            </a:extLst>
          </p:cNvPr>
          <p:cNvPicPr>
            <a:picLocks noChangeAspect="1"/>
          </p:cNvPicPr>
          <p:nvPr>
            <p:custDataLst>
              <p:tags r:id="rId4"/>
            </p:custDataLst>
          </p:nvPr>
        </p:nvPicPr>
        <p:blipFill>
          <a:blip r:embed="rId12"/>
          <a:stretch>
            <a:fillRect/>
          </a:stretch>
        </p:blipFill>
        <p:spPr>
          <a:xfrm>
            <a:off x="5778088" y="2993192"/>
            <a:ext cx="203200" cy="121920"/>
          </a:xfrm>
          <a:prstGeom prst="rect">
            <a:avLst/>
          </a:prstGeom>
        </p:spPr>
      </p:pic>
      <p:pic>
        <p:nvPicPr>
          <p:cNvPr id="22" name="Picture 21" descr="\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title="IguanaTex Bitmap Display">
            <a:extLst>
              <a:ext uri="{FF2B5EF4-FFF2-40B4-BE49-F238E27FC236}">
                <a16:creationId xmlns:a16="http://schemas.microsoft.com/office/drawing/2014/main" id="{72F65272-637C-5A46-9559-52849C000051}"/>
              </a:ext>
            </a:extLst>
          </p:cNvPr>
          <p:cNvPicPr>
            <a:picLocks noChangeAspect="1"/>
          </p:cNvPicPr>
          <p:nvPr>
            <p:custDataLst>
              <p:tags r:id="rId5"/>
            </p:custDataLst>
          </p:nvPr>
        </p:nvPicPr>
        <p:blipFill>
          <a:blip r:embed="rId10"/>
          <a:stretch>
            <a:fillRect/>
          </a:stretch>
        </p:blipFill>
        <p:spPr>
          <a:xfrm>
            <a:off x="5347801" y="2988423"/>
            <a:ext cx="203200" cy="121920"/>
          </a:xfrm>
          <a:prstGeom prst="rect">
            <a:avLst/>
          </a:prstGeom>
        </p:spPr>
      </p:pic>
      <p:pic>
        <p:nvPicPr>
          <p:cNvPr id="24" name="Picture 23" descr="\documentclass{article}&#10;\usepackage{amsmath}&#10;\usepackage{amsfonts}&#10;&#10;\usepackage[a4paper, total={5.5in, 8in}]{geometry}&#10;&#10;\pagestyle{empty}&#10;&#10;\newcommand{\rknorm}[1]{\left\| #1 \right\|_\mathcal{H}}&#10;\newcommand{\rkhs}{\mathcal{H}}&#10;\newcommand{\rknner}[2]{\langle #1, #2 \rangle_\mathcal{H}}&#10;&#10;\begin{document}&#10;&#10;\noindent $y_1$&#10;&#10;\end{document}" title="IguanaTex Bitmap Display">
            <a:extLst>
              <a:ext uri="{FF2B5EF4-FFF2-40B4-BE49-F238E27FC236}">
                <a16:creationId xmlns:a16="http://schemas.microsoft.com/office/drawing/2014/main" id="{3EB56904-324C-6E4E-B7BA-AEF264C97225}"/>
              </a:ext>
            </a:extLst>
          </p:cNvPr>
          <p:cNvPicPr>
            <a:picLocks noChangeAspect="1"/>
          </p:cNvPicPr>
          <p:nvPr>
            <p:custDataLst>
              <p:tags r:id="rId6"/>
            </p:custDataLst>
          </p:nvPr>
        </p:nvPicPr>
        <p:blipFill>
          <a:blip r:embed="rId13"/>
          <a:stretch>
            <a:fillRect/>
          </a:stretch>
        </p:blipFill>
        <p:spPr>
          <a:xfrm>
            <a:off x="6103137" y="2343937"/>
            <a:ext cx="162560" cy="142240"/>
          </a:xfrm>
          <a:prstGeom prst="rect">
            <a:avLst/>
          </a:prstGeom>
        </p:spPr>
      </p:pic>
      <p:sp>
        <p:nvSpPr>
          <p:cNvPr id="3" name="Slide Number Placeholder 2">
            <a:extLst>
              <a:ext uri="{FF2B5EF4-FFF2-40B4-BE49-F238E27FC236}">
                <a16:creationId xmlns:a16="http://schemas.microsoft.com/office/drawing/2014/main" id="{671BFC6D-9C88-7141-A9A3-3CBC3AB150DE}"/>
              </a:ext>
            </a:extLst>
          </p:cNvPr>
          <p:cNvSpPr>
            <a:spLocks noGrp="1"/>
          </p:cNvSpPr>
          <p:nvPr>
            <p:ph type="sldNum" sz="quarter" idx="16"/>
          </p:nvPr>
        </p:nvSpPr>
        <p:spPr/>
        <p:txBody>
          <a:bodyPr/>
          <a:lstStyle/>
          <a:p>
            <a:fld id="{E1E1CD7C-2161-7D43-862E-CE4C333CD873}" type="slidenum">
              <a:rPr lang="fr-FR" smtClean="0"/>
              <a:pPr/>
              <a:t>42</a:t>
            </a:fld>
            <a:endParaRPr lang="fr-FR" dirty="0"/>
          </a:p>
        </p:txBody>
      </p:sp>
    </p:spTree>
    <p:extLst>
      <p:ext uri="{BB962C8B-B14F-4D97-AF65-F5344CB8AC3E}">
        <p14:creationId xmlns:p14="http://schemas.microsoft.com/office/powerpoint/2010/main" val="1701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9" name="TextBox 8">
            <a:extLst>
              <a:ext uri="{FF2B5EF4-FFF2-40B4-BE49-F238E27FC236}">
                <a16:creationId xmlns:a16="http://schemas.microsoft.com/office/drawing/2014/main" id="{1CD6A7FF-573C-7142-B5B2-46CE9A51862A}"/>
              </a:ext>
            </a:extLst>
          </p:cNvPr>
          <p:cNvSpPr txBox="1"/>
          <p:nvPr/>
        </p:nvSpPr>
        <p:spPr>
          <a:xfrm>
            <a:off x="371544" y="685875"/>
            <a:ext cx="8400912" cy="1008000"/>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endParaRPr lang="en-GB" b="0" dirty="0"/>
          </a:p>
        </p:txBody>
      </p:sp>
      <p:pic>
        <p:nvPicPr>
          <p:cNvPr id="10" name="Picture 9" descr="\documentclass{article}&#10;\usepackage{amsmath}&#10;\usepackage{amsfonts}&#10;&#10;\usepackage[a4paper, total={5.5in, 8in}]{geometry}&#10;&#10;\pagestyle{empty}&#10;&#10;\newcommand{\rknorm}[1]{\left\| #1 \right\|_\mathcal{H}}&#10;\newcommand{\rkhs}[0]{\mathcal{H}}&#10;\newcommand{\rknner}[2]{\langle #1, #2 \rangle_\mathcal{H}}&#10;&#10;\begin{document}&#10;&#10;\noindent \textbf{Proposition:} &#10;&#9;\textbf{(Informal)} &#10;&#9;Given an appropriate $n_z$, the pQP NN can learn any linear MPC controller. That is, $\exists F, f, H, G, g$ such that the NN exactly reproduces the target state-control MPC mapping.&#10;\end{document}" title="IguanaTex Bitmap Display">
            <a:extLst>
              <a:ext uri="{FF2B5EF4-FFF2-40B4-BE49-F238E27FC236}">
                <a16:creationId xmlns:a16="http://schemas.microsoft.com/office/drawing/2014/main" id="{2EC27D08-5DF7-2F4C-85DB-14F0A5581D89}"/>
              </a:ext>
            </a:extLst>
          </p:cNvPr>
          <p:cNvPicPr>
            <a:picLocks noChangeAspect="1"/>
          </p:cNvPicPr>
          <p:nvPr>
            <p:custDataLst>
              <p:tags r:id="rId1"/>
            </p:custDataLst>
          </p:nvPr>
        </p:nvPicPr>
        <p:blipFill>
          <a:blip r:embed="rId4"/>
          <a:stretch>
            <a:fillRect/>
          </a:stretch>
        </p:blipFill>
        <p:spPr>
          <a:xfrm>
            <a:off x="548640" y="834526"/>
            <a:ext cx="8046720" cy="690880"/>
          </a:xfrm>
          <a:prstGeom prst="rect">
            <a:avLst/>
          </a:prstGeom>
        </p:spPr>
      </p:pic>
      <p:sp>
        <p:nvSpPr>
          <p:cNvPr id="25" name="TextBox 24">
            <a:extLst>
              <a:ext uri="{FF2B5EF4-FFF2-40B4-BE49-F238E27FC236}">
                <a16:creationId xmlns:a16="http://schemas.microsoft.com/office/drawing/2014/main" id="{19F138A8-FC1F-9B4A-B36A-3EDDF39B1BD1}"/>
              </a:ext>
            </a:extLst>
          </p:cNvPr>
          <p:cNvSpPr txBox="1"/>
          <p:nvPr/>
        </p:nvSpPr>
        <p:spPr>
          <a:xfrm>
            <a:off x="371544" y="1842526"/>
            <a:ext cx="8400912" cy="619529"/>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Intuition behind the proof:</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L1 and L2 (linear +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pQP</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learn the (condensed) MPC dual problem, and L3 implements the KKT stationarity condition that maps the optimal dual solution to the optimal primal solution. </a:t>
            </a:r>
          </a:p>
        </p:txBody>
      </p:sp>
      <p:sp>
        <p:nvSpPr>
          <p:cNvPr id="26" name="TextBox 25">
            <a:extLst>
              <a:ext uri="{FF2B5EF4-FFF2-40B4-BE49-F238E27FC236}">
                <a16:creationId xmlns:a16="http://schemas.microsoft.com/office/drawing/2014/main" id="{B2810340-9DF9-6C48-B125-D49F3102861B}"/>
              </a:ext>
            </a:extLst>
          </p:cNvPr>
          <p:cNvSpPr txBox="1"/>
          <p:nvPr/>
        </p:nvSpPr>
        <p:spPr>
          <a:xfrm>
            <a:off x="1378984" y="2592188"/>
            <a:ext cx="2998889" cy="896527"/>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L4 is not needed to arrive at the result, indeed, it acts as an identity map. However, it is crucial for deployment.</a:t>
            </a:r>
          </a:p>
        </p:txBody>
      </p:sp>
      <p:sp>
        <p:nvSpPr>
          <p:cNvPr id="27" name="TextBox 26">
            <a:extLst>
              <a:ext uri="{FF2B5EF4-FFF2-40B4-BE49-F238E27FC236}">
                <a16:creationId xmlns:a16="http://schemas.microsoft.com/office/drawing/2014/main" id="{4DDA7969-44B7-1F49-9800-FB1F7AD97098}"/>
              </a:ext>
            </a:extLst>
          </p:cNvPr>
          <p:cNvSpPr txBox="1"/>
          <p:nvPr/>
        </p:nvSpPr>
        <p:spPr>
          <a:xfrm>
            <a:off x="4631656" y="2592188"/>
            <a:ext cx="2998889" cy="896527"/>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Once trained, L2 and L4 can be converted into PWA functions -&gt; no need for the online solution of opt. problems.</a:t>
            </a:r>
          </a:p>
        </p:txBody>
      </p:sp>
      <p:sp>
        <p:nvSpPr>
          <p:cNvPr id="3" name="Slide Number Placeholder 2">
            <a:extLst>
              <a:ext uri="{FF2B5EF4-FFF2-40B4-BE49-F238E27FC236}">
                <a16:creationId xmlns:a16="http://schemas.microsoft.com/office/drawing/2014/main" id="{83D45B59-DD49-1F43-9E68-B54F5D88DAB6}"/>
              </a:ext>
            </a:extLst>
          </p:cNvPr>
          <p:cNvSpPr>
            <a:spLocks noGrp="1"/>
          </p:cNvSpPr>
          <p:nvPr>
            <p:ph type="sldNum" sz="quarter" idx="16"/>
          </p:nvPr>
        </p:nvSpPr>
        <p:spPr/>
        <p:txBody>
          <a:bodyPr/>
          <a:lstStyle/>
          <a:p>
            <a:fld id="{E1E1CD7C-2161-7D43-862E-CE4C333CD873}" type="slidenum">
              <a:rPr lang="fr-FR" smtClean="0"/>
              <a:pPr/>
              <a:t>43</a:t>
            </a:fld>
            <a:endParaRPr lang="fr-FR" dirty="0"/>
          </a:p>
        </p:txBody>
      </p:sp>
      <p:grpSp>
        <p:nvGrpSpPr>
          <p:cNvPr id="11" name="Group 10">
            <a:extLst>
              <a:ext uri="{FF2B5EF4-FFF2-40B4-BE49-F238E27FC236}">
                <a16:creationId xmlns:a16="http://schemas.microsoft.com/office/drawing/2014/main" id="{AFCDEBEE-6F70-DB45-B337-0D84C8973E95}"/>
              </a:ext>
            </a:extLst>
          </p:cNvPr>
          <p:cNvGrpSpPr/>
          <p:nvPr/>
        </p:nvGrpSpPr>
        <p:grpSpPr>
          <a:xfrm>
            <a:off x="1015503" y="3636780"/>
            <a:ext cx="7028754" cy="1351429"/>
            <a:chOff x="1015503" y="3636780"/>
            <a:chExt cx="7028754" cy="1351429"/>
          </a:xfrm>
        </p:grpSpPr>
        <p:sp>
          <p:nvSpPr>
            <p:cNvPr id="28" name="TextBox 27">
              <a:extLst>
                <a:ext uri="{FF2B5EF4-FFF2-40B4-BE49-F238E27FC236}">
                  <a16:creationId xmlns:a16="http://schemas.microsoft.com/office/drawing/2014/main" id="{81CF916E-E4DA-B549-90C9-7E9BE8D1C413}"/>
                </a:ext>
              </a:extLst>
            </p:cNvPr>
            <p:cNvSpPr txBox="1"/>
            <p:nvPr/>
          </p:nvSpPr>
          <p:spPr>
            <a:xfrm>
              <a:off x="1015503" y="3999209"/>
              <a:ext cx="3434043" cy="619529"/>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Closed-loop stability guarantees can be verified a posteriori with mixed-integer programming.</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363403BE-A8D5-314D-8BB9-AE08C7A26E32}"/>
                </a:ext>
              </a:extLst>
            </p:cNvPr>
            <p:cNvPicPr>
              <a:picLocks noChangeAspect="1"/>
            </p:cNvPicPr>
            <p:nvPr/>
          </p:nvPicPr>
          <p:blipFill>
            <a:blip r:embed="rId5"/>
            <a:stretch>
              <a:fillRect/>
            </a:stretch>
          </p:blipFill>
          <p:spPr>
            <a:xfrm>
              <a:off x="4994194" y="3636780"/>
              <a:ext cx="3050063" cy="1351429"/>
            </a:xfrm>
            <a:prstGeom prst="rect">
              <a:avLst/>
            </a:prstGeom>
          </p:spPr>
        </p:pic>
        <p:cxnSp>
          <p:nvCxnSpPr>
            <p:cNvPr id="7" name="Straight Arrow Connector 6">
              <a:extLst>
                <a:ext uri="{FF2B5EF4-FFF2-40B4-BE49-F238E27FC236}">
                  <a16:creationId xmlns:a16="http://schemas.microsoft.com/office/drawing/2014/main" id="{5F1B6D13-FDB6-6846-962E-6777C2F139EF}"/>
                </a:ext>
              </a:extLst>
            </p:cNvPr>
            <p:cNvCxnSpPr>
              <a:cxnSpLocks/>
            </p:cNvCxnSpPr>
            <p:nvPr/>
          </p:nvCxnSpPr>
          <p:spPr>
            <a:xfrm>
              <a:off x="4490462" y="4329951"/>
              <a:ext cx="437886" cy="0"/>
            </a:xfrm>
            <a:prstGeom prst="straightConnector1">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1944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78A04A4E-789D-8C4A-B8A2-FE7448E8E630}"/>
              </a:ext>
            </a:extLst>
          </p:cNvPr>
          <p:cNvCxnSpPr>
            <a:cxnSpLocks/>
          </p:cNvCxnSpPr>
          <p:nvPr/>
        </p:nvCxnSpPr>
        <p:spPr>
          <a:xfrm>
            <a:off x="6585093" y="1607190"/>
            <a:ext cx="28256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8FF629-28BD-8048-95BE-29C9E159F652}"/>
              </a:ext>
            </a:extLst>
          </p:cNvPr>
          <p:cNvCxnSpPr>
            <a:cxnSpLocks/>
          </p:cNvCxnSpPr>
          <p:nvPr/>
        </p:nvCxnSpPr>
        <p:spPr>
          <a:xfrm>
            <a:off x="6585093" y="2410039"/>
            <a:ext cx="28256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6" name="Picture 5">
            <a:extLst>
              <a:ext uri="{FF2B5EF4-FFF2-40B4-BE49-F238E27FC236}">
                <a16:creationId xmlns:a16="http://schemas.microsoft.com/office/drawing/2014/main" id="{309D2D1F-E7E0-744E-9893-5534856B0144}"/>
              </a:ext>
            </a:extLst>
          </p:cNvPr>
          <p:cNvPicPr>
            <a:picLocks noChangeAspect="1"/>
          </p:cNvPicPr>
          <p:nvPr/>
        </p:nvPicPr>
        <p:blipFill>
          <a:blip r:embed="rId3"/>
          <a:stretch>
            <a:fillRect/>
          </a:stretch>
        </p:blipFill>
        <p:spPr>
          <a:xfrm>
            <a:off x="1554480" y="748969"/>
            <a:ext cx="5158740" cy="2678606"/>
          </a:xfrm>
          <a:prstGeom prst="rect">
            <a:avLst/>
          </a:prstGeom>
        </p:spPr>
      </p:pic>
      <p:cxnSp>
        <p:nvCxnSpPr>
          <p:cNvPr id="7" name="Straight Connector 6">
            <a:extLst>
              <a:ext uri="{FF2B5EF4-FFF2-40B4-BE49-F238E27FC236}">
                <a16:creationId xmlns:a16="http://schemas.microsoft.com/office/drawing/2014/main" id="{47D63416-2F10-324D-AECC-FD80AFD8F2D7}"/>
              </a:ext>
            </a:extLst>
          </p:cNvPr>
          <p:cNvCxnSpPr>
            <a:cxnSpLocks/>
          </p:cNvCxnSpPr>
          <p:nvPr/>
        </p:nvCxnSpPr>
        <p:spPr>
          <a:xfrm flipH="1">
            <a:off x="3000242" y="1501140"/>
            <a:ext cx="9658" cy="2320562"/>
          </a:xfrm>
          <a:prstGeom prst="line">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99D83FBE-64D6-6242-BE12-D9F128884096}"/>
              </a:ext>
            </a:extLst>
          </p:cNvPr>
          <p:cNvSpPr/>
          <p:nvPr/>
        </p:nvSpPr>
        <p:spPr>
          <a:xfrm rot="5400000">
            <a:off x="7103319" y="1842165"/>
            <a:ext cx="395848" cy="354662"/>
          </a:xfrm>
          <a:prstGeom prst="triangl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4356E2A-66E1-2F43-8919-86E1C2821F89}"/>
              </a:ext>
            </a:extLst>
          </p:cNvPr>
          <p:cNvCxnSpPr>
            <a:cxnSpLocks/>
          </p:cNvCxnSpPr>
          <p:nvPr/>
        </p:nvCxnSpPr>
        <p:spPr>
          <a:xfrm flipH="1">
            <a:off x="7688946" y="2015686"/>
            <a:ext cx="10080" cy="220948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AEDD00-FCA3-604B-93D8-87D3B1F09BBE}"/>
              </a:ext>
            </a:extLst>
          </p:cNvPr>
          <p:cNvCxnSpPr>
            <a:cxnSpLocks/>
          </p:cNvCxnSpPr>
          <p:nvPr/>
        </p:nvCxnSpPr>
        <p:spPr>
          <a:xfrm>
            <a:off x="4991100" y="4225175"/>
            <a:ext cx="269748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BD18087-149C-874E-BD0D-2939F41D94DD}"/>
              </a:ext>
            </a:extLst>
          </p:cNvPr>
          <p:cNvGrpSpPr/>
          <p:nvPr/>
        </p:nvGrpSpPr>
        <p:grpSpPr>
          <a:xfrm>
            <a:off x="2527802" y="3227883"/>
            <a:ext cx="944880" cy="687225"/>
            <a:chOff x="2379573" y="3237680"/>
            <a:chExt cx="944880" cy="687225"/>
          </a:xfrm>
        </p:grpSpPr>
        <p:sp>
          <p:nvSpPr>
            <p:cNvPr id="18" name="Cloud 17">
              <a:extLst>
                <a:ext uri="{FF2B5EF4-FFF2-40B4-BE49-F238E27FC236}">
                  <a16:creationId xmlns:a16="http://schemas.microsoft.com/office/drawing/2014/main" id="{717B0D52-343C-1B43-80BD-2EE444A31900}"/>
                </a:ext>
              </a:extLst>
            </p:cNvPr>
            <p:cNvSpPr/>
            <p:nvPr/>
          </p:nvSpPr>
          <p:spPr>
            <a:xfrm>
              <a:off x="2379573" y="3237680"/>
              <a:ext cx="944880" cy="687225"/>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Espace réservé du contenu 2">
              <a:extLst>
                <a:ext uri="{FF2B5EF4-FFF2-40B4-BE49-F238E27FC236}">
                  <a16:creationId xmlns:a16="http://schemas.microsoft.com/office/drawing/2014/main" id="{AEA675C0-C10E-4F48-9F30-9314F22823F0}"/>
                </a:ext>
              </a:extLst>
            </p:cNvPr>
            <p:cNvSpPr txBox="1">
              <a:spLocks/>
            </p:cNvSpPr>
            <p:nvPr/>
          </p:nvSpPr>
          <p:spPr>
            <a:xfrm>
              <a:off x="2471973" y="3422339"/>
              <a:ext cx="632762" cy="409160"/>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b="1" dirty="0">
                  <a:solidFill>
                    <a:schemeClr val="bg1"/>
                  </a:solidFill>
                </a:rPr>
                <a:t>GD</a:t>
              </a:r>
            </a:p>
          </p:txBody>
        </p:sp>
      </p:grpSp>
      <p:cxnSp>
        <p:nvCxnSpPr>
          <p:cNvPr id="20" name="Straight Connector 19">
            <a:extLst>
              <a:ext uri="{FF2B5EF4-FFF2-40B4-BE49-F238E27FC236}">
                <a16:creationId xmlns:a16="http://schemas.microsoft.com/office/drawing/2014/main" id="{62DD2706-B786-284F-BDE4-05305920E7F2}"/>
              </a:ext>
            </a:extLst>
          </p:cNvPr>
          <p:cNvCxnSpPr>
            <a:cxnSpLocks/>
          </p:cNvCxnSpPr>
          <p:nvPr/>
        </p:nvCxnSpPr>
        <p:spPr>
          <a:xfrm>
            <a:off x="3009900" y="4305300"/>
            <a:ext cx="13452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Espace réservé du contenu 2">
            <a:extLst>
              <a:ext uri="{FF2B5EF4-FFF2-40B4-BE49-F238E27FC236}">
                <a16:creationId xmlns:a16="http://schemas.microsoft.com/office/drawing/2014/main" id="{9419C196-101C-7342-8772-5102A10709DF}"/>
              </a:ext>
            </a:extLst>
          </p:cNvPr>
          <p:cNvSpPr txBox="1">
            <a:spLocks/>
          </p:cNvSpPr>
          <p:nvPr/>
        </p:nvSpPr>
        <p:spPr>
          <a:xfrm>
            <a:off x="6697485" y="1482092"/>
            <a:ext cx="1163936" cy="409160"/>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600" b="1" dirty="0">
                <a:solidFill>
                  <a:srgbClr val="00B0F0"/>
                </a:solidFill>
              </a:rPr>
              <a:t>voltage</a:t>
            </a:r>
          </a:p>
        </p:txBody>
      </p:sp>
      <p:sp>
        <p:nvSpPr>
          <p:cNvPr id="23" name="Espace réservé du contenu 2">
            <a:extLst>
              <a:ext uri="{FF2B5EF4-FFF2-40B4-BE49-F238E27FC236}">
                <a16:creationId xmlns:a16="http://schemas.microsoft.com/office/drawing/2014/main" id="{552E2D8A-4CB4-1640-8571-EF9FB6884FA9}"/>
              </a:ext>
            </a:extLst>
          </p:cNvPr>
          <p:cNvSpPr txBox="1">
            <a:spLocks/>
          </p:cNvSpPr>
          <p:nvPr/>
        </p:nvSpPr>
        <p:spPr>
          <a:xfrm>
            <a:off x="1622610" y="2389659"/>
            <a:ext cx="1751317" cy="741548"/>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600" b="1" dirty="0">
                <a:solidFill>
                  <a:srgbClr val="FF0000"/>
                </a:solidFill>
              </a:rPr>
              <a:t>duty </a:t>
            </a:r>
            <a:br>
              <a:rPr lang="en-US" sz="1600" b="1" dirty="0">
                <a:solidFill>
                  <a:srgbClr val="FF0000"/>
                </a:solidFill>
              </a:rPr>
            </a:br>
            <a:r>
              <a:rPr lang="en-US" sz="1600" b="1" dirty="0">
                <a:solidFill>
                  <a:srgbClr val="FF0000"/>
                </a:solidFill>
              </a:rPr>
              <a:t>cycle</a:t>
            </a:r>
          </a:p>
        </p:txBody>
      </p:sp>
      <p:pic>
        <p:nvPicPr>
          <p:cNvPr id="24" name="Picture 2" descr="Entendendo PWM – Jefferson Palheta">
            <a:extLst>
              <a:ext uri="{FF2B5EF4-FFF2-40B4-BE49-F238E27FC236}">
                <a16:creationId xmlns:a16="http://schemas.microsoft.com/office/drawing/2014/main" id="{BFC364EF-0166-2241-AC03-3B52D2C529D6}"/>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4929" y="3004362"/>
            <a:ext cx="1825257" cy="125349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170FDA40-D017-4442-8F47-1D1C7A64E3B8}"/>
              </a:ext>
            </a:extLst>
          </p:cNvPr>
          <p:cNvCxnSpPr>
            <a:cxnSpLocks/>
          </p:cNvCxnSpPr>
          <p:nvPr/>
        </p:nvCxnSpPr>
        <p:spPr>
          <a:xfrm flipV="1">
            <a:off x="3009900" y="3914922"/>
            <a:ext cx="0" cy="390378"/>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D26C66-E7B0-5842-91DB-87C757F580AF}"/>
              </a:ext>
            </a:extLst>
          </p:cNvPr>
          <p:cNvCxnSpPr>
            <a:cxnSpLocks/>
          </p:cNvCxnSpPr>
          <p:nvPr/>
        </p:nvCxnSpPr>
        <p:spPr>
          <a:xfrm>
            <a:off x="7432326" y="2015686"/>
            <a:ext cx="256254"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A564CE-F671-204D-93F7-9ECE1E05BF59}"/>
              </a:ext>
            </a:extLst>
          </p:cNvPr>
          <p:cNvCxnSpPr>
            <a:cxnSpLocks/>
          </p:cNvCxnSpPr>
          <p:nvPr/>
        </p:nvCxnSpPr>
        <p:spPr>
          <a:xfrm>
            <a:off x="6867658" y="1938699"/>
            <a:ext cx="256254"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257DD5-9612-6D4D-83B1-98690BEDD4E8}"/>
              </a:ext>
            </a:extLst>
          </p:cNvPr>
          <p:cNvCxnSpPr>
            <a:cxnSpLocks/>
          </p:cNvCxnSpPr>
          <p:nvPr/>
        </p:nvCxnSpPr>
        <p:spPr>
          <a:xfrm>
            <a:off x="6867658" y="2070674"/>
            <a:ext cx="256254"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787398-1695-EF42-ADC1-FDB57DB1CEDE}"/>
              </a:ext>
            </a:extLst>
          </p:cNvPr>
          <p:cNvCxnSpPr>
            <a:cxnSpLocks/>
          </p:cNvCxnSpPr>
          <p:nvPr/>
        </p:nvCxnSpPr>
        <p:spPr>
          <a:xfrm>
            <a:off x="6867658" y="2073736"/>
            <a:ext cx="0" cy="33630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1E5D0D-3409-AF45-B2D7-82B626723BAB}"/>
              </a:ext>
            </a:extLst>
          </p:cNvPr>
          <p:cNvCxnSpPr>
            <a:cxnSpLocks/>
          </p:cNvCxnSpPr>
          <p:nvPr/>
        </p:nvCxnSpPr>
        <p:spPr>
          <a:xfrm>
            <a:off x="6867658" y="1602396"/>
            <a:ext cx="0" cy="33630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34" name="Espace réservé du contenu 2">
            <a:extLst>
              <a:ext uri="{FF2B5EF4-FFF2-40B4-BE49-F238E27FC236}">
                <a16:creationId xmlns:a16="http://schemas.microsoft.com/office/drawing/2014/main" id="{A0A6D5FB-4955-5E47-9E5C-7C9CA21B49B4}"/>
              </a:ext>
            </a:extLst>
          </p:cNvPr>
          <p:cNvSpPr txBox="1">
            <a:spLocks/>
          </p:cNvSpPr>
          <p:nvPr/>
        </p:nvSpPr>
        <p:spPr>
          <a:xfrm>
            <a:off x="5237859" y="523399"/>
            <a:ext cx="1163936" cy="409160"/>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600" b="1" dirty="0">
                <a:solidFill>
                  <a:srgbClr val="00B0F0"/>
                </a:solidFill>
              </a:rPr>
              <a:t>current</a:t>
            </a:r>
          </a:p>
        </p:txBody>
      </p:sp>
      <p:sp>
        <p:nvSpPr>
          <p:cNvPr id="14" name="Oval 13">
            <a:extLst>
              <a:ext uri="{FF2B5EF4-FFF2-40B4-BE49-F238E27FC236}">
                <a16:creationId xmlns:a16="http://schemas.microsoft.com/office/drawing/2014/main" id="{4BF16A08-20E0-EB4C-BD86-81C1CE1EE993}"/>
              </a:ext>
            </a:extLst>
          </p:cNvPr>
          <p:cNvSpPr/>
          <p:nvPr/>
        </p:nvSpPr>
        <p:spPr>
          <a:xfrm>
            <a:off x="4945379" y="966247"/>
            <a:ext cx="79107" cy="25452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5" name="Straight Connector 34">
            <a:extLst>
              <a:ext uri="{FF2B5EF4-FFF2-40B4-BE49-F238E27FC236}">
                <a16:creationId xmlns:a16="http://schemas.microsoft.com/office/drawing/2014/main" id="{7AE99BC3-B6B0-5843-A819-71168F546C47}"/>
              </a:ext>
            </a:extLst>
          </p:cNvPr>
          <p:cNvCxnSpPr>
            <a:cxnSpLocks/>
          </p:cNvCxnSpPr>
          <p:nvPr/>
        </p:nvCxnSpPr>
        <p:spPr>
          <a:xfrm>
            <a:off x="4991100" y="828359"/>
            <a:ext cx="256254"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36" name="Triangle 35">
            <a:extLst>
              <a:ext uri="{FF2B5EF4-FFF2-40B4-BE49-F238E27FC236}">
                <a16:creationId xmlns:a16="http://schemas.microsoft.com/office/drawing/2014/main" id="{2E49EEF6-F88D-F54E-8CED-4E42A9A2061D}"/>
              </a:ext>
            </a:extLst>
          </p:cNvPr>
          <p:cNvSpPr/>
          <p:nvPr/>
        </p:nvSpPr>
        <p:spPr>
          <a:xfrm rot="5400000">
            <a:off x="5221804" y="704945"/>
            <a:ext cx="300697" cy="256254"/>
          </a:xfrm>
          <a:prstGeom prst="triangl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E83D318F-6EF0-8C48-AABA-5ABA9A66BF57}"/>
              </a:ext>
            </a:extLst>
          </p:cNvPr>
          <p:cNvCxnSpPr>
            <a:cxnSpLocks/>
            <a:endCxn id="14" idx="0"/>
          </p:cNvCxnSpPr>
          <p:nvPr/>
        </p:nvCxnSpPr>
        <p:spPr>
          <a:xfrm>
            <a:off x="4984932" y="819957"/>
            <a:ext cx="1" cy="14629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1D7007-50D2-B047-8508-671735927707}"/>
              </a:ext>
            </a:extLst>
          </p:cNvPr>
          <p:cNvCxnSpPr>
            <a:cxnSpLocks/>
          </p:cNvCxnSpPr>
          <p:nvPr/>
        </p:nvCxnSpPr>
        <p:spPr>
          <a:xfrm>
            <a:off x="5500280" y="833444"/>
            <a:ext cx="241919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D81577-C28B-2F4B-BE91-06B342AD3860}"/>
              </a:ext>
            </a:extLst>
          </p:cNvPr>
          <p:cNvCxnSpPr>
            <a:cxnSpLocks/>
          </p:cNvCxnSpPr>
          <p:nvPr/>
        </p:nvCxnSpPr>
        <p:spPr>
          <a:xfrm>
            <a:off x="5090658" y="4408775"/>
            <a:ext cx="281219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ADCF399-EFAE-0D4D-88CD-BFAFB09CB03B}"/>
              </a:ext>
            </a:extLst>
          </p:cNvPr>
          <p:cNvCxnSpPr>
            <a:cxnSpLocks/>
          </p:cNvCxnSpPr>
          <p:nvPr/>
        </p:nvCxnSpPr>
        <p:spPr>
          <a:xfrm flipH="1">
            <a:off x="7909398" y="833954"/>
            <a:ext cx="10081" cy="3574821"/>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BA062F-6724-A043-81FD-A66CF64CCC1D}"/>
              </a:ext>
            </a:extLst>
          </p:cNvPr>
          <p:cNvCxnSpPr/>
          <p:nvPr/>
        </p:nvCxnSpPr>
        <p:spPr>
          <a:xfrm>
            <a:off x="4968944" y="1093509"/>
            <a:ext cx="160256"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TM32 Microcontrollers - STMicro | Mouser">
            <a:extLst>
              <a:ext uri="{FF2B5EF4-FFF2-40B4-BE49-F238E27FC236}">
                <a16:creationId xmlns:a16="http://schemas.microsoft.com/office/drawing/2014/main" id="{8CC1654C-61DB-3446-AC58-E005FB3DF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695" y="3692724"/>
            <a:ext cx="1793237" cy="130300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3F227AF7-5EB4-3F4B-AD81-F611181548F9}"/>
              </a:ext>
            </a:extLst>
          </p:cNvPr>
          <p:cNvSpPr txBox="1"/>
          <p:nvPr/>
        </p:nvSpPr>
        <p:spPr>
          <a:xfrm>
            <a:off x="5350565" y="3213584"/>
            <a:ext cx="1177569" cy="896527"/>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l"/>
            <a:r>
              <a:rPr lang="en-GB" b="0" dirty="0"/>
              <a:t>Clock: 80 MHz</a:t>
            </a:r>
            <a:br>
              <a:rPr lang="en-GB" b="0" dirty="0"/>
            </a:br>
            <a:r>
              <a:rPr lang="en-GB" b="0" dirty="0"/>
              <a:t>RAM: 128 kB</a:t>
            </a:r>
            <a:br>
              <a:rPr lang="en-GB" b="0" dirty="0"/>
            </a:br>
            <a:r>
              <a:rPr lang="en-GB" b="0" dirty="0"/>
              <a:t>Flash: 1 MB</a:t>
            </a:r>
          </a:p>
        </p:txBody>
      </p:sp>
      <p:sp>
        <p:nvSpPr>
          <p:cNvPr id="39" name="TextBox 38">
            <a:extLst>
              <a:ext uri="{FF2B5EF4-FFF2-40B4-BE49-F238E27FC236}">
                <a16:creationId xmlns:a16="http://schemas.microsoft.com/office/drawing/2014/main" id="{6EA9F71F-C4F4-0B4D-8B0E-C81F9E140E62}"/>
              </a:ext>
            </a:extLst>
          </p:cNvPr>
          <p:cNvSpPr txBox="1"/>
          <p:nvPr/>
        </p:nvSpPr>
        <p:spPr>
          <a:xfrm>
            <a:off x="2721344" y="119468"/>
            <a:ext cx="4146314" cy="342530"/>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dirty="0"/>
              <a:t>GOAL: </a:t>
            </a:r>
            <a:r>
              <a:rPr lang="en-GB" b="0" dirty="0"/>
              <a:t>Attain a fast and non-oscillatory start-up response.</a:t>
            </a:r>
          </a:p>
        </p:txBody>
      </p:sp>
      <p:sp>
        <p:nvSpPr>
          <p:cNvPr id="3" name="Slide Number Placeholder 2">
            <a:extLst>
              <a:ext uri="{FF2B5EF4-FFF2-40B4-BE49-F238E27FC236}">
                <a16:creationId xmlns:a16="http://schemas.microsoft.com/office/drawing/2014/main" id="{DC235DF2-9A44-8E4A-A828-2A92B96E4802}"/>
              </a:ext>
            </a:extLst>
          </p:cNvPr>
          <p:cNvSpPr>
            <a:spLocks noGrp="1"/>
          </p:cNvSpPr>
          <p:nvPr>
            <p:ph type="sldNum" sz="quarter" idx="16"/>
          </p:nvPr>
        </p:nvSpPr>
        <p:spPr/>
        <p:txBody>
          <a:bodyPr/>
          <a:lstStyle/>
          <a:p>
            <a:fld id="{E1E1CD7C-2161-7D43-862E-CE4C333CD873}" type="slidenum">
              <a:rPr lang="fr-FR" smtClean="0"/>
              <a:pPr/>
              <a:t>44</a:t>
            </a:fld>
            <a:endParaRPr lang="fr-FR" dirty="0"/>
          </a:p>
        </p:txBody>
      </p:sp>
    </p:spTree>
    <p:extLst>
      <p:ext uri="{BB962C8B-B14F-4D97-AF65-F5344CB8AC3E}">
        <p14:creationId xmlns:p14="http://schemas.microsoft.com/office/powerpoint/2010/main" val="28051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4" name="Picture 3">
            <a:extLst>
              <a:ext uri="{FF2B5EF4-FFF2-40B4-BE49-F238E27FC236}">
                <a16:creationId xmlns:a16="http://schemas.microsoft.com/office/drawing/2014/main" id="{510319E4-8D31-AA4D-A6D5-16500E52AD7C}"/>
              </a:ext>
            </a:extLst>
          </p:cNvPr>
          <p:cNvPicPr>
            <a:picLocks noChangeAspect="1"/>
          </p:cNvPicPr>
          <p:nvPr/>
        </p:nvPicPr>
        <p:blipFill>
          <a:blip r:embed="rId3"/>
          <a:stretch>
            <a:fillRect/>
          </a:stretch>
        </p:blipFill>
        <p:spPr>
          <a:xfrm>
            <a:off x="2065402" y="545631"/>
            <a:ext cx="5094836" cy="3707959"/>
          </a:xfrm>
          <a:prstGeom prst="rect">
            <a:avLst/>
          </a:prstGeom>
        </p:spPr>
      </p:pic>
      <p:cxnSp>
        <p:nvCxnSpPr>
          <p:cNvPr id="7" name="Straight Arrow Connector 6">
            <a:extLst>
              <a:ext uri="{FF2B5EF4-FFF2-40B4-BE49-F238E27FC236}">
                <a16:creationId xmlns:a16="http://schemas.microsoft.com/office/drawing/2014/main" id="{53E6E946-C7A6-0045-9A7C-08BB0F62C4C1}"/>
              </a:ext>
            </a:extLst>
          </p:cNvPr>
          <p:cNvCxnSpPr>
            <a:cxnSpLocks/>
          </p:cNvCxnSpPr>
          <p:nvPr/>
        </p:nvCxnSpPr>
        <p:spPr>
          <a:xfrm>
            <a:off x="1748255" y="1077686"/>
            <a:ext cx="801199" cy="3429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78FF56-5D87-6840-8FC3-D7ECEA2540E3}"/>
              </a:ext>
            </a:extLst>
          </p:cNvPr>
          <p:cNvCxnSpPr>
            <a:cxnSpLocks/>
          </p:cNvCxnSpPr>
          <p:nvPr/>
        </p:nvCxnSpPr>
        <p:spPr>
          <a:xfrm>
            <a:off x="1859028" y="2077449"/>
            <a:ext cx="1585776" cy="409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D703AD-A46E-4A49-8849-AE2FA2BDAE99}"/>
              </a:ext>
            </a:extLst>
          </p:cNvPr>
          <p:cNvCxnSpPr>
            <a:cxnSpLocks/>
          </p:cNvCxnSpPr>
          <p:nvPr/>
        </p:nvCxnSpPr>
        <p:spPr>
          <a:xfrm flipV="1">
            <a:off x="1473470" y="3196318"/>
            <a:ext cx="1350767" cy="5361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FE47FA-2A3C-D24B-994D-1799496D3ADF}"/>
              </a:ext>
            </a:extLst>
          </p:cNvPr>
          <p:cNvCxnSpPr>
            <a:cxnSpLocks/>
          </p:cNvCxnSpPr>
          <p:nvPr/>
        </p:nvCxnSpPr>
        <p:spPr>
          <a:xfrm flipV="1">
            <a:off x="5041222" y="3214688"/>
            <a:ext cx="0" cy="1153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6CE015-4085-464A-A481-DDF4DD00A6C2}"/>
              </a:ext>
            </a:extLst>
          </p:cNvPr>
          <p:cNvCxnSpPr>
            <a:cxnSpLocks/>
          </p:cNvCxnSpPr>
          <p:nvPr/>
        </p:nvCxnSpPr>
        <p:spPr>
          <a:xfrm flipH="1">
            <a:off x="4342037" y="545631"/>
            <a:ext cx="541565" cy="5320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8F908EA-8F19-9749-A3D6-17548E168344}"/>
              </a:ext>
            </a:extLst>
          </p:cNvPr>
          <p:cNvCxnSpPr>
            <a:cxnSpLocks/>
          </p:cNvCxnSpPr>
          <p:nvPr/>
        </p:nvCxnSpPr>
        <p:spPr>
          <a:xfrm flipH="1" flipV="1">
            <a:off x="6203711" y="1420587"/>
            <a:ext cx="1172763" cy="4977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Espace réservé du contenu 15">
            <a:extLst>
              <a:ext uri="{FF2B5EF4-FFF2-40B4-BE49-F238E27FC236}">
                <a16:creationId xmlns:a16="http://schemas.microsoft.com/office/drawing/2014/main" id="{3FC44733-93AD-5F4B-8AC3-AA6AA17219C0}"/>
              </a:ext>
            </a:extLst>
          </p:cNvPr>
          <p:cNvSpPr>
            <a:spLocks noGrp="1"/>
          </p:cNvSpPr>
          <p:nvPr>
            <p:ph idx="1"/>
          </p:nvPr>
        </p:nvSpPr>
        <p:spPr>
          <a:xfrm>
            <a:off x="494273" y="744515"/>
            <a:ext cx="1253982" cy="536107"/>
          </a:xfrm>
        </p:spPr>
        <p:txBody>
          <a:bodyPr>
            <a:noAutofit/>
          </a:bodyPr>
          <a:lstStyle/>
          <a:p>
            <a:pPr marL="0" indent="0" algn="ctr">
              <a:buNone/>
            </a:pPr>
            <a:r>
              <a:rPr lang="en-US" sz="1400" b="1" dirty="0">
                <a:solidFill>
                  <a:srgbClr val="FF0000"/>
                </a:solidFill>
              </a:rPr>
              <a:t>Input </a:t>
            </a:r>
            <a:br>
              <a:rPr lang="en-US" sz="1400" b="1" dirty="0">
                <a:solidFill>
                  <a:srgbClr val="FF0000"/>
                </a:solidFill>
              </a:rPr>
            </a:br>
            <a:r>
              <a:rPr lang="en-US" sz="1400" b="1" dirty="0">
                <a:solidFill>
                  <a:srgbClr val="FF0000"/>
                </a:solidFill>
              </a:rPr>
              <a:t>DC source</a:t>
            </a:r>
          </a:p>
        </p:txBody>
      </p:sp>
      <p:sp>
        <p:nvSpPr>
          <p:cNvPr id="36" name="Espace réservé du contenu 15">
            <a:extLst>
              <a:ext uri="{FF2B5EF4-FFF2-40B4-BE49-F238E27FC236}">
                <a16:creationId xmlns:a16="http://schemas.microsoft.com/office/drawing/2014/main" id="{DE146CF0-EAD9-CF46-8E71-0048D80019BD}"/>
              </a:ext>
            </a:extLst>
          </p:cNvPr>
          <p:cNvSpPr txBox="1">
            <a:spLocks/>
          </p:cNvSpPr>
          <p:nvPr/>
        </p:nvSpPr>
        <p:spPr>
          <a:xfrm>
            <a:off x="708233" y="1885348"/>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FF0000"/>
                </a:solidFill>
              </a:rPr>
              <a:t>Diode</a:t>
            </a:r>
          </a:p>
        </p:txBody>
      </p:sp>
      <p:sp>
        <p:nvSpPr>
          <p:cNvPr id="37" name="Espace réservé du contenu 15">
            <a:extLst>
              <a:ext uri="{FF2B5EF4-FFF2-40B4-BE49-F238E27FC236}">
                <a16:creationId xmlns:a16="http://schemas.microsoft.com/office/drawing/2014/main" id="{02F6C2E8-3472-674E-9315-E204ECB294D7}"/>
              </a:ext>
            </a:extLst>
          </p:cNvPr>
          <p:cNvSpPr txBox="1">
            <a:spLocks/>
          </p:cNvSpPr>
          <p:nvPr/>
        </p:nvSpPr>
        <p:spPr>
          <a:xfrm>
            <a:off x="451497" y="3737209"/>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FF0000"/>
                </a:solidFill>
              </a:rPr>
              <a:t>Resistive</a:t>
            </a:r>
            <a:br>
              <a:rPr lang="en-US" sz="1400" b="1" dirty="0">
                <a:solidFill>
                  <a:srgbClr val="FF0000"/>
                </a:solidFill>
              </a:rPr>
            </a:br>
            <a:r>
              <a:rPr lang="en-US" sz="1400" b="1" dirty="0">
                <a:solidFill>
                  <a:srgbClr val="FF0000"/>
                </a:solidFill>
              </a:rPr>
              <a:t>load</a:t>
            </a:r>
          </a:p>
        </p:txBody>
      </p:sp>
      <p:sp>
        <p:nvSpPr>
          <p:cNvPr id="38" name="Espace réservé du contenu 15">
            <a:extLst>
              <a:ext uri="{FF2B5EF4-FFF2-40B4-BE49-F238E27FC236}">
                <a16:creationId xmlns:a16="http://schemas.microsoft.com/office/drawing/2014/main" id="{784A1557-90E9-FF44-B11C-BB399AB99C61}"/>
              </a:ext>
            </a:extLst>
          </p:cNvPr>
          <p:cNvSpPr txBox="1">
            <a:spLocks/>
          </p:cNvSpPr>
          <p:nvPr/>
        </p:nvSpPr>
        <p:spPr>
          <a:xfrm>
            <a:off x="4342037" y="4367893"/>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FF0000"/>
                </a:solidFill>
              </a:rPr>
              <a:t>Output capacitors</a:t>
            </a:r>
          </a:p>
        </p:txBody>
      </p:sp>
      <p:sp>
        <p:nvSpPr>
          <p:cNvPr id="39" name="Espace réservé du contenu 15">
            <a:extLst>
              <a:ext uri="{FF2B5EF4-FFF2-40B4-BE49-F238E27FC236}">
                <a16:creationId xmlns:a16="http://schemas.microsoft.com/office/drawing/2014/main" id="{1182ADB3-8701-A948-B4BD-B978E612B3A6}"/>
              </a:ext>
            </a:extLst>
          </p:cNvPr>
          <p:cNvSpPr txBox="1">
            <a:spLocks/>
          </p:cNvSpPr>
          <p:nvPr/>
        </p:nvSpPr>
        <p:spPr>
          <a:xfrm>
            <a:off x="7160238" y="1821644"/>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FF0000"/>
                </a:solidFill>
              </a:rPr>
              <a:t>Inductor</a:t>
            </a:r>
          </a:p>
        </p:txBody>
      </p:sp>
      <p:sp>
        <p:nvSpPr>
          <p:cNvPr id="40" name="Espace réservé du contenu 15">
            <a:extLst>
              <a:ext uri="{FF2B5EF4-FFF2-40B4-BE49-F238E27FC236}">
                <a16:creationId xmlns:a16="http://schemas.microsoft.com/office/drawing/2014/main" id="{7CA6F85E-D367-0740-9DF4-E188F8363F09}"/>
              </a:ext>
            </a:extLst>
          </p:cNvPr>
          <p:cNvSpPr txBox="1">
            <a:spLocks/>
          </p:cNvSpPr>
          <p:nvPr/>
        </p:nvSpPr>
        <p:spPr>
          <a:xfrm>
            <a:off x="4342037" y="256595"/>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FF0000"/>
                </a:solidFill>
              </a:rPr>
              <a:t>Switch</a:t>
            </a:r>
          </a:p>
        </p:txBody>
      </p:sp>
      <p:cxnSp>
        <p:nvCxnSpPr>
          <p:cNvPr id="16" name="Straight Arrow Connector 15">
            <a:extLst>
              <a:ext uri="{FF2B5EF4-FFF2-40B4-BE49-F238E27FC236}">
                <a16:creationId xmlns:a16="http://schemas.microsoft.com/office/drawing/2014/main" id="{0A32F88D-95BB-C346-83BF-BD60C529A497}"/>
              </a:ext>
            </a:extLst>
          </p:cNvPr>
          <p:cNvCxnSpPr>
            <a:cxnSpLocks/>
          </p:cNvCxnSpPr>
          <p:nvPr/>
        </p:nvCxnSpPr>
        <p:spPr>
          <a:xfrm flipV="1">
            <a:off x="1323577" y="2621310"/>
            <a:ext cx="1225877" cy="3410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Espace réservé du contenu 15">
            <a:extLst>
              <a:ext uri="{FF2B5EF4-FFF2-40B4-BE49-F238E27FC236}">
                <a16:creationId xmlns:a16="http://schemas.microsoft.com/office/drawing/2014/main" id="{18840F55-1B52-7146-BE5C-D5AD54524929}"/>
              </a:ext>
            </a:extLst>
          </p:cNvPr>
          <p:cNvSpPr txBox="1">
            <a:spLocks/>
          </p:cNvSpPr>
          <p:nvPr/>
        </p:nvSpPr>
        <p:spPr>
          <a:xfrm>
            <a:off x="69595" y="2399610"/>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00B050"/>
                </a:solidFill>
              </a:rPr>
              <a:t>Input signal goes here</a:t>
            </a:r>
          </a:p>
        </p:txBody>
      </p:sp>
      <p:cxnSp>
        <p:nvCxnSpPr>
          <p:cNvPr id="19" name="Straight Arrow Connector 18">
            <a:extLst>
              <a:ext uri="{FF2B5EF4-FFF2-40B4-BE49-F238E27FC236}">
                <a16:creationId xmlns:a16="http://schemas.microsoft.com/office/drawing/2014/main" id="{FB13835C-5AB2-ED42-B4C5-97E6AD5D76CD}"/>
              </a:ext>
            </a:extLst>
          </p:cNvPr>
          <p:cNvCxnSpPr>
            <a:cxnSpLocks/>
            <a:stCxn id="21" idx="0"/>
          </p:cNvCxnSpPr>
          <p:nvPr/>
        </p:nvCxnSpPr>
        <p:spPr>
          <a:xfrm flipH="1" flipV="1">
            <a:off x="5864252" y="3732439"/>
            <a:ext cx="738134" cy="66998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Espace réservé du contenu 15">
            <a:extLst>
              <a:ext uri="{FF2B5EF4-FFF2-40B4-BE49-F238E27FC236}">
                <a16:creationId xmlns:a16="http://schemas.microsoft.com/office/drawing/2014/main" id="{6BCA5C73-967F-D743-9660-449C2B63049E}"/>
              </a:ext>
            </a:extLst>
          </p:cNvPr>
          <p:cNvSpPr txBox="1">
            <a:spLocks/>
          </p:cNvSpPr>
          <p:nvPr/>
        </p:nvSpPr>
        <p:spPr>
          <a:xfrm>
            <a:off x="5975395" y="4402419"/>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00B050"/>
                </a:solidFill>
              </a:rPr>
              <a:t>Feedback signals</a:t>
            </a:r>
          </a:p>
        </p:txBody>
      </p:sp>
      <p:sp>
        <p:nvSpPr>
          <p:cNvPr id="3" name="Slide Number Placeholder 2">
            <a:extLst>
              <a:ext uri="{FF2B5EF4-FFF2-40B4-BE49-F238E27FC236}">
                <a16:creationId xmlns:a16="http://schemas.microsoft.com/office/drawing/2014/main" id="{64CD3578-8FFD-1F4F-AF2D-95AE6124B7C5}"/>
              </a:ext>
            </a:extLst>
          </p:cNvPr>
          <p:cNvSpPr>
            <a:spLocks noGrp="1"/>
          </p:cNvSpPr>
          <p:nvPr>
            <p:ph type="sldNum" sz="quarter" idx="16"/>
          </p:nvPr>
        </p:nvSpPr>
        <p:spPr/>
        <p:txBody>
          <a:bodyPr/>
          <a:lstStyle/>
          <a:p>
            <a:fld id="{E1E1CD7C-2161-7D43-862E-CE4C333CD873}" type="slidenum">
              <a:rPr lang="fr-FR" smtClean="0"/>
              <a:pPr/>
              <a:t>45</a:t>
            </a:fld>
            <a:endParaRPr lang="fr-FR" dirty="0"/>
          </a:p>
        </p:txBody>
      </p:sp>
    </p:spTree>
    <p:extLst>
      <p:ext uri="{BB962C8B-B14F-4D97-AF65-F5344CB8AC3E}">
        <p14:creationId xmlns:p14="http://schemas.microsoft.com/office/powerpoint/2010/main" val="2351414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Obtaining a model</a:t>
            </a:r>
            <a:endParaRPr lang="fr-CH" sz="2000" spc="-80" dirty="0"/>
          </a:p>
        </p:txBody>
      </p:sp>
      <p:pic>
        <p:nvPicPr>
          <p:cNvPr id="4" name="Picture 3">
            <a:extLst>
              <a:ext uri="{FF2B5EF4-FFF2-40B4-BE49-F238E27FC236}">
                <a16:creationId xmlns:a16="http://schemas.microsoft.com/office/drawing/2014/main" id="{36BD2F54-C942-9841-8E64-AC99FD8F3456}"/>
              </a:ext>
            </a:extLst>
          </p:cNvPr>
          <p:cNvPicPr>
            <a:picLocks noChangeAspect="1"/>
          </p:cNvPicPr>
          <p:nvPr/>
        </p:nvPicPr>
        <p:blipFill>
          <a:blip r:embed="rId3"/>
          <a:stretch>
            <a:fillRect/>
          </a:stretch>
        </p:blipFill>
        <p:spPr>
          <a:xfrm>
            <a:off x="4898117" y="449054"/>
            <a:ext cx="3414077" cy="1339283"/>
          </a:xfrm>
          <a:prstGeom prst="rect">
            <a:avLst/>
          </a:prstGeom>
        </p:spPr>
      </p:pic>
      <p:pic>
        <p:nvPicPr>
          <p:cNvPr id="3" name="Picture 2">
            <a:extLst>
              <a:ext uri="{FF2B5EF4-FFF2-40B4-BE49-F238E27FC236}">
                <a16:creationId xmlns:a16="http://schemas.microsoft.com/office/drawing/2014/main" id="{9B85FD42-E7F3-634B-81C3-FC4BB7FA3C15}"/>
              </a:ext>
            </a:extLst>
          </p:cNvPr>
          <p:cNvPicPr>
            <a:picLocks noChangeAspect="1"/>
          </p:cNvPicPr>
          <p:nvPr/>
        </p:nvPicPr>
        <p:blipFill>
          <a:blip r:embed="rId4"/>
          <a:stretch>
            <a:fillRect/>
          </a:stretch>
        </p:blipFill>
        <p:spPr>
          <a:xfrm>
            <a:off x="412035" y="832946"/>
            <a:ext cx="1295400" cy="431800"/>
          </a:xfrm>
          <a:prstGeom prst="rect">
            <a:avLst/>
          </a:prstGeom>
        </p:spPr>
      </p:pic>
      <p:pic>
        <p:nvPicPr>
          <p:cNvPr id="6" name="Picture 5">
            <a:extLst>
              <a:ext uri="{FF2B5EF4-FFF2-40B4-BE49-F238E27FC236}">
                <a16:creationId xmlns:a16="http://schemas.microsoft.com/office/drawing/2014/main" id="{D8BAC5C1-11C4-704D-90C8-2FC85B8921C5}"/>
              </a:ext>
            </a:extLst>
          </p:cNvPr>
          <p:cNvPicPr>
            <a:picLocks noChangeAspect="1"/>
          </p:cNvPicPr>
          <p:nvPr/>
        </p:nvPicPr>
        <p:blipFill>
          <a:blip r:embed="rId5"/>
          <a:stretch>
            <a:fillRect/>
          </a:stretch>
        </p:blipFill>
        <p:spPr>
          <a:xfrm>
            <a:off x="2073050" y="978996"/>
            <a:ext cx="419100" cy="139700"/>
          </a:xfrm>
          <a:prstGeom prst="rect">
            <a:avLst/>
          </a:prstGeom>
        </p:spPr>
      </p:pic>
      <p:pic>
        <p:nvPicPr>
          <p:cNvPr id="7" name="Picture 6">
            <a:extLst>
              <a:ext uri="{FF2B5EF4-FFF2-40B4-BE49-F238E27FC236}">
                <a16:creationId xmlns:a16="http://schemas.microsoft.com/office/drawing/2014/main" id="{B0715013-19A6-EB40-B672-4762DD1FA1C3}"/>
              </a:ext>
            </a:extLst>
          </p:cNvPr>
          <p:cNvPicPr>
            <a:picLocks noChangeAspect="1"/>
          </p:cNvPicPr>
          <p:nvPr/>
        </p:nvPicPr>
        <p:blipFill>
          <a:blip r:embed="rId6"/>
          <a:stretch>
            <a:fillRect/>
          </a:stretch>
        </p:blipFill>
        <p:spPr>
          <a:xfrm>
            <a:off x="371049" y="3504050"/>
            <a:ext cx="901700" cy="368300"/>
          </a:xfrm>
          <a:prstGeom prst="rect">
            <a:avLst/>
          </a:prstGeom>
        </p:spPr>
      </p:pic>
      <p:pic>
        <p:nvPicPr>
          <p:cNvPr id="8" name="Picture 7">
            <a:extLst>
              <a:ext uri="{FF2B5EF4-FFF2-40B4-BE49-F238E27FC236}">
                <a16:creationId xmlns:a16="http://schemas.microsoft.com/office/drawing/2014/main" id="{6D510B88-2C8D-AA4F-A4D0-505724B0470F}"/>
              </a:ext>
            </a:extLst>
          </p:cNvPr>
          <p:cNvPicPr>
            <a:picLocks noChangeAspect="1"/>
          </p:cNvPicPr>
          <p:nvPr/>
        </p:nvPicPr>
        <p:blipFill>
          <a:blip r:embed="rId7"/>
          <a:stretch>
            <a:fillRect/>
          </a:stretch>
        </p:blipFill>
        <p:spPr>
          <a:xfrm>
            <a:off x="1526950" y="3463740"/>
            <a:ext cx="2578100" cy="444500"/>
          </a:xfrm>
          <a:prstGeom prst="rect">
            <a:avLst/>
          </a:prstGeom>
        </p:spPr>
      </p:pic>
      <p:pic>
        <p:nvPicPr>
          <p:cNvPr id="9" name="Picture 8">
            <a:extLst>
              <a:ext uri="{FF2B5EF4-FFF2-40B4-BE49-F238E27FC236}">
                <a16:creationId xmlns:a16="http://schemas.microsoft.com/office/drawing/2014/main" id="{1F329BD3-5BD0-294A-A4CD-9C37D5EB4827}"/>
              </a:ext>
            </a:extLst>
          </p:cNvPr>
          <p:cNvPicPr>
            <a:picLocks noChangeAspect="1"/>
          </p:cNvPicPr>
          <p:nvPr/>
        </p:nvPicPr>
        <p:blipFill>
          <a:blip r:embed="rId8"/>
          <a:stretch>
            <a:fillRect/>
          </a:stretch>
        </p:blipFill>
        <p:spPr>
          <a:xfrm>
            <a:off x="371049" y="4305323"/>
            <a:ext cx="1270000" cy="165100"/>
          </a:xfrm>
          <a:prstGeom prst="rect">
            <a:avLst/>
          </a:prstGeom>
        </p:spPr>
      </p:pic>
      <p:pic>
        <p:nvPicPr>
          <p:cNvPr id="12" name="Picture 11">
            <a:extLst>
              <a:ext uri="{FF2B5EF4-FFF2-40B4-BE49-F238E27FC236}">
                <a16:creationId xmlns:a16="http://schemas.microsoft.com/office/drawing/2014/main" id="{8A62973F-1B2B-5441-94BA-D235F9E7A9F9}"/>
              </a:ext>
            </a:extLst>
          </p:cNvPr>
          <p:cNvPicPr>
            <a:picLocks noChangeAspect="1"/>
          </p:cNvPicPr>
          <p:nvPr/>
        </p:nvPicPr>
        <p:blipFill>
          <a:blip r:embed="rId9"/>
          <a:stretch>
            <a:fillRect/>
          </a:stretch>
        </p:blipFill>
        <p:spPr>
          <a:xfrm>
            <a:off x="6271051" y="4089423"/>
            <a:ext cx="2501900" cy="596900"/>
          </a:xfrm>
          <a:prstGeom prst="rect">
            <a:avLst/>
          </a:prstGeom>
        </p:spPr>
      </p:pic>
      <p:pic>
        <p:nvPicPr>
          <p:cNvPr id="13" name="Picture 12">
            <a:extLst>
              <a:ext uri="{FF2B5EF4-FFF2-40B4-BE49-F238E27FC236}">
                <a16:creationId xmlns:a16="http://schemas.microsoft.com/office/drawing/2014/main" id="{E36BAF6E-F4D0-D84E-B4AE-C7D24FB88097}"/>
              </a:ext>
            </a:extLst>
          </p:cNvPr>
          <p:cNvPicPr>
            <a:picLocks noChangeAspect="1"/>
          </p:cNvPicPr>
          <p:nvPr/>
        </p:nvPicPr>
        <p:blipFill>
          <a:blip r:embed="rId10"/>
          <a:stretch>
            <a:fillRect/>
          </a:stretch>
        </p:blipFill>
        <p:spPr>
          <a:xfrm>
            <a:off x="1996317" y="4091300"/>
            <a:ext cx="4064000" cy="596900"/>
          </a:xfrm>
          <a:prstGeom prst="rect">
            <a:avLst/>
          </a:prstGeom>
        </p:spPr>
      </p:pic>
      <p:pic>
        <p:nvPicPr>
          <p:cNvPr id="14" name="Picture 13">
            <a:extLst>
              <a:ext uri="{FF2B5EF4-FFF2-40B4-BE49-F238E27FC236}">
                <a16:creationId xmlns:a16="http://schemas.microsoft.com/office/drawing/2014/main" id="{70935239-A919-3747-B99F-B4ACA99C7387}"/>
              </a:ext>
            </a:extLst>
          </p:cNvPr>
          <p:cNvPicPr>
            <a:picLocks noChangeAspect="1"/>
          </p:cNvPicPr>
          <p:nvPr/>
        </p:nvPicPr>
        <p:blipFill>
          <a:blip r:embed="rId11"/>
          <a:stretch>
            <a:fillRect/>
          </a:stretch>
        </p:blipFill>
        <p:spPr>
          <a:xfrm>
            <a:off x="371049" y="1802930"/>
            <a:ext cx="8331200" cy="965200"/>
          </a:xfrm>
          <a:prstGeom prst="rect">
            <a:avLst/>
          </a:prstGeom>
        </p:spPr>
      </p:pic>
      <p:sp>
        <p:nvSpPr>
          <p:cNvPr id="15" name="Espace réservé du contenu 2">
            <a:extLst>
              <a:ext uri="{FF2B5EF4-FFF2-40B4-BE49-F238E27FC236}">
                <a16:creationId xmlns:a16="http://schemas.microsoft.com/office/drawing/2014/main" id="{A0A3F653-F54D-1643-B5DC-7DE19FC28A35}"/>
              </a:ext>
            </a:extLst>
          </p:cNvPr>
          <p:cNvSpPr txBox="1">
            <a:spLocks/>
          </p:cNvSpPr>
          <p:nvPr/>
        </p:nvSpPr>
        <p:spPr>
          <a:xfrm>
            <a:off x="190678" y="1465498"/>
            <a:ext cx="4055207" cy="236462"/>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latin typeface="Helvetica" pitchFamily="2" charset="0"/>
              </a:rPr>
              <a:t>Average dynamics over a switching period:</a:t>
            </a:r>
          </a:p>
          <a:p>
            <a:pPr marL="0" indent="0">
              <a:buNone/>
            </a:pPr>
            <a:endParaRPr lang="en-US" sz="1200" b="1" dirty="0"/>
          </a:p>
        </p:txBody>
      </p:sp>
      <p:sp>
        <p:nvSpPr>
          <p:cNvPr id="16" name="Espace réservé du contenu 2">
            <a:extLst>
              <a:ext uri="{FF2B5EF4-FFF2-40B4-BE49-F238E27FC236}">
                <a16:creationId xmlns:a16="http://schemas.microsoft.com/office/drawing/2014/main" id="{23A257D1-D84A-1046-9A48-24247139C068}"/>
              </a:ext>
            </a:extLst>
          </p:cNvPr>
          <p:cNvSpPr txBox="1">
            <a:spLocks/>
          </p:cNvSpPr>
          <p:nvPr/>
        </p:nvSpPr>
        <p:spPr>
          <a:xfrm>
            <a:off x="190677" y="3119883"/>
            <a:ext cx="4055207" cy="236462"/>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latin typeface="Helvetica" pitchFamily="2" charset="0"/>
              </a:rPr>
              <a:t>Linearization around a desired equilibrium point:</a:t>
            </a:r>
          </a:p>
          <a:p>
            <a:pPr marL="0" indent="0">
              <a:buNone/>
            </a:pPr>
            <a:endParaRPr lang="en-US" sz="1200" b="1" dirty="0"/>
          </a:p>
        </p:txBody>
      </p:sp>
      <p:sp>
        <p:nvSpPr>
          <p:cNvPr id="17" name="Espace réservé du contenu 2">
            <a:extLst>
              <a:ext uri="{FF2B5EF4-FFF2-40B4-BE49-F238E27FC236}">
                <a16:creationId xmlns:a16="http://schemas.microsoft.com/office/drawing/2014/main" id="{A93BFC38-DAD2-CF43-AA89-CE8772919324}"/>
              </a:ext>
            </a:extLst>
          </p:cNvPr>
          <p:cNvSpPr txBox="1">
            <a:spLocks/>
          </p:cNvSpPr>
          <p:nvPr/>
        </p:nvSpPr>
        <p:spPr>
          <a:xfrm>
            <a:off x="412035" y="4791559"/>
            <a:ext cx="3244837" cy="236462"/>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1" dirty="0">
                <a:solidFill>
                  <a:schemeClr val="accent1"/>
                </a:solidFill>
                <a:latin typeface="Helvetica" pitchFamily="2" charset="0"/>
              </a:rPr>
              <a:t>+ ZOH discretization (10 kHz)</a:t>
            </a:r>
          </a:p>
        </p:txBody>
      </p:sp>
      <p:sp>
        <p:nvSpPr>
          <p:cNvPr id="5" name="Slide Number Placeholder 4">
            <a:extLst>
              <a:ext uri="{FF2B5EF4-FFF2-40B4-BE49-F238E27FC236}">
                <a16:creationId xmlns:a16="http://schemas.microsoft.com/office/drawing/2014/main" id="{755A8A41-B719-3049-8AF6-E77BDAD00023}"/>
              </a:ext>
            </a:extLst>
          </p:cNvPr>
          <p:cNvSpPr>
            <a:spLocks noGrp="1"/>
          </p:cNvSpPr>
          <p:nvPr>
            <p:ph type="sldNum" sz="quarter" idx="16"/>
          </p:nvPr>
        </p:nvSpPr>
        <p:spPr/>
        <p:txBody>
          <a:bodyPr/>
          <a:lstStyle/>
          <a:p>
            <a:fld id="{E1E1CD7C-2161-7D43-862E-CE4C333CD873}" type="slidenum">
              <a:rPr lang="fr-FR" smtClean="0"/>
              <a:pPr/>
              <a:t>46</a:t>
            </a:fld>
            <a:endParaRPr lang="fr-FR" dirty="0"/>
          </a:p>
        </p:txBody>
      </p:sp>
    </p:spTree>
    <p:extLst>
      <p:ext uri="{BB962C8B-B14F-4D97-AF65-F5344CB8AC3E}">
        <p14:creationId xmlns:p14="http://schemas.microsoft.com/office/powerpoint/2010/main" val="407495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2410112" cy="399801"/>
          </a:xfrm>
        </p:spPr>
        <p:txBody>
          <a:bodyPr anchor="ctr">
            <a:noAutofit/>
          </a:bodyPr>
          <a:lstStyle/>
          <a:p>
            <a:pPr>
              <a:lnSpc>
                <a:spcPct val="100000"/>
              </a:lnSpc>
            </a:pPr>
            <a:r>
              <a:rPr lang="en-US" sz="2000" dirty="0"/>
              <a:t>Learning the MPC map</a:t>
            </a:r>
            <a:endParaRPr lang="fr-CH" sz="2000" spc="-80" dirty="0"/>
          </a:p>
        </p:txBody>
      </p:sp>
      <p:pic>
        <p:nvPicPr>
          <p:cNvPr id="5" name="Picture 4">
            <a:extLst>
              <a:ext uri="{FF2B5EF4-FFF2-40B4-BE49-F238E27FC236}">
                <a16:creationId xmlns:a16="http://schemas.microsoft.com/office/drawing/2014/main" id="{7D3124C2-0ECE-154E-836B-12D156AF0CC3}"/>
              </a:ext>
            </a:extLst>
          </p:cNvPr>
          <p:cNvPicPr>
            <a:picLocks noChangeAspect="1"/>
          </p:cNvPicPr>
          <p:nvPr/>
        </p:nvPicPr>
        <p:blipFill>
          <a:blip r:embed="rId3"/>
          <a:stretch>
            <a:fillRect/>
          </a:stretch>
        </p:blipFill>
        <p:spPr>
          <a:xfrm>
            <a:off x="1074122" y="872771"/>
            <a:ext cx="3271520" cy="2724785"/>
          </a:xfrm>
          <a:prstGeom prst="rect">
            <a:avLst/>
          </a:prstGeom>
        </p:spPr>
      </p:pic>
      <p:pic>
        <p:nvPicPr>
          <p:cNvPr id="1026" name="Picture 2" descr="alt text">
            <a:extLst>
              <a:ext uri="{FF2B5EF4-FFF2-40B4-BE49-F238E27FC236}">
                <a16:creationId xmlns:a16="http://schemas.microsoft.com/office/drawing/2014/main" id="{FC0F6195-0F21-4940-A6A3-3676D2FC3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785" y="1014348"/>
            <a:ext cx="3224998" cy="24717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A18E53-69B8-0D43-8069-6D08935B88C5}"/>
              </a:ext>
            </a:extLst>
          </p:cNvPr>
          <p:cNvSpPr txBox="1"/>
          <p:nvPr/>
        </p:nvSpPr>
        <p:spPr>
          <a:xfrm>
            <a:off x="1050416" y="3966048"/>
            <a:ext cx="7043113" cy="619529"/>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Standard linear MPC controller designed in MPT3. 5k samples (uniform distribution), </a:t>
            </a:r>
            <a:r>
              <a:rPr lang="en-GB" b="0" dirty="0" err="1"/>
              <a:t>nz</a:t>
            </a:r>
            <a:r>
              <a:rPr lang="en-GB" b="0" dirty="0"/>
              <a:t> = 3, weights initialized randomly, 5 re-initializations (35 min of computations each), final MSE loss of 1.66 x 10-7.</a:t>
            </a:r>
          </a:p>
        </p:txBody>
      </p:sp>
      <p:sp>
        <p:nvSpPr>
          <p:cNvPr id="3" name="Slide Number Placeholder 2">
            <a:extLst>
              <a:ext uri="{FF2B5EF4-FFF2-40B4-BE49-F238E27FC236}">
                <a16:creationId xmlns:a16="http://schemas.microsoft.com/office/drawing/2014/main" id="{42313F07-FD4A-4748-B174-B192807077C5}"/>
              </a:ext>
            </a:extLst>
          </p:cNvPr>
          <p:cNvSpPr>
            <a:spLocks noGrp="1"/>
          </p:cNvSpPr>
          <p:nvPr>
            <p:ph type="sldNum" sz="quarter" idx="16"/>
          </p:nvPr>
        </p:nvSpPr>
        <p:spPr/>
        <p:txBody>
          <a:bodyPr/>
          <a:lstStyle/>
          <a:p>
            <a:fld id="{E1E1CD7C-2161-7D43-862E-CE4C333CD873}" type="slidenum">
              <a:rPr lang="fr-FR" smtClean="0"/>
              <a:pPr/>
              <a:t>47</a:t>
            </a:fld>
            <a:endParaRPr lang="fr-FR" dirty="0"/>
          </a:p>
        </p:txBody>
      </p:sp>
    </p:spTree>
    <p:extLst>
      <p:ext uri="{BB962C8B-B14F-4D97-AF65-F5344CB8AC3E}">
        <p14:creationId xmlns:p14="http://schemas.microsoft.com/office/powerpoint/2010/main" val="3099518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3124C2-0ECE-154E-836B-12D156AF0CC3}"/>
              </a:ext>
            </a:extLst>
          </p:cNvPr>
          <p:cNvPicPr>
            <a:picLocks noChangeAspect="1"/>
          </p:cNvPicPr>
          <p:nvPr/>
        </p:nvPicPr>
        <p:blipFill>
          <a:blip r:embed="rId3"/>
          <a:stretch>
            <a:fillRect/>
          </a:stretch>
        </p:blipFill>
        <p:spPr>
          <a:xfrm>
            <a:off x="1074122" y="872771"/>
            <a:ext cx="3271520" cy="2724785"/>
          </a:xfrm>
          <a:prstGeom prst="rect">
            <a:avLst/>
          </a:prstGeom>
        </p:spPr>
      </p:pic>
      <p:sp>
        <p:nvSpPr>
          <p:cNvPr id="6" name="TextBox 5">
            <a:extLst>
              <a:ext uri="{FF2B5EF4-FFF2-40B4-BE49-F238E27FC236}">
                <a16:creationId xmlns:a16="http://schemas.microsoft.com/office/drawing/2014/main" id="{39A18E53-69B8-0D43-8069-6D08935B88C5}"/>
              </a:ext>
            </a:extLst>
          </p:cNvPr>
          <p:cNvSpPr txBox="1"/>
          <p:nvPr/>
        </p:nvSpPr>
        <p:spPr>
          <a:xfrm>
            <a:off x="1050416" y="3966048"/>
            <a:ext cx="7043113" cy="619529"/>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Standard linear MPC controller designed in MPT3. 5k samples (uniform distribution), </a:t>
            </a:r>
            <a:r>
              <a:rPr lang="en-GB" b="0" dirty="0" err="1"/>
              <a:t>nz</a:t>
            </a:r>
            <a:r>
              <a:rPr lang="en-GB" b="0" dirty="0"/>
              <a:t> = 3, weights initialized randomly, 5 re-initializations (35 min of computations each), final MSE loss of 1.66 x 10-7.</a:t>
            </a:r>
          </a:p>
        </p:txBody>
      </p:sp>
      <p:pic>
        <p:nvPicPr>
          <p:cNvPr id="7" name="Picture 6">
            <a:extLst>
              <a:ext uri="{FF2B5EF4-FFF2-40B4-BE49-F238E27FC236}">
                <a16:creationId xmlns:a16="http://schemas.microsoft.com/office/drawing/2014/main" id="{B60A7689-A26A-7045-8E1C-A94E5F2C845A}"/>
              </a:ext>
            </a:extLst>
          </p:cNvPr>
          <p:cNvPicPr>
            <a:picLocks noChangeAspect="1"/>
          </p:cNvPicPr>
          <p:nvPr/>
        </p:nvPicPr>
        <p:blipFill>
          <a:blip r:embed="rId4"/>
          <a:stretch>
            <a:fillRect/>
          </a:stretch>
        </p:blipFill>
        <p:spPr>
          <a:xfrm>
            <a:off x="4615287" y="783871"/>
            <a:ext cx="3329305" cy="2813685"/>
          </a:xfrm>
          <a:prstGeom prst="rect">
            <a:avLst/>
          </a:prstGeom>
        </p:spPr>
      </p:pic>
      <p:sp>
        <p:nvSpPr>
          <p:cNvPr id="9" name="Titre 1">
            <a:extLst>
              <a:ext uri="{FF2B5EF4-FFF2-40B4-BE49-F238E27FC236}">
                <a16:creationId xmlns:a16="http://schemas.microsoft.com/office/drawing/2014/main" id="{D1C82576-7A5B-F548-9AD1-181222D14EBA}"/>
              </a:ext>
            </a:extLst>
          </p:cNvPr>
          <p:cNvSpPr txBox="1">
            <a:spLocks/>
          </p:cNvSpPr>
          <p:nvPr/>
        </p:nvSpPr>
        <p:spPr>
          <a:xfrm>
            <a:off x="748275" y="79368"/>
            <a:ext cx="2410112" cy="399801"/>
          </a:xfrm>
          <a:prstGeom prst="rect">
            <a:avLst/>
          </a:prstGeom>
        </p:spPr>
        <p:txBody>
          <a:bodyPr vert="horz" lIns="180000" tIns="0" rIns="72000" bIns="46800" rtlCol="0" anchor="ctr">
            <a:noAutofit/>
          </a:bodyPr>
          <a:lst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nSpc>
                <a:spcPct val="100000"/>
              </a:lnSpc>
            </a:pPr>
            <a:r>
              <a:rPr lang="en-US" sz="2000"/>
              <a:t>Learning the MPC map</a:t>
            </a:r>
            <a:endParaRPr lang="fr-CH" sz="2000" spc="-80" dirty="0"/>
          </a:p>
        </p:txBody>
      </p:sp>
      <p:sp>
        <p:nvSpPr>
          <p:cNvPr id="2" name="Slide Number Placeholder 1">
            <a:extLst>
              <a:ext uri="{FF2B5EF4-FFF2-40B4-BE49-F238E27FC236}">
                <a16:creationId xmlns:a16="http://schemas.microsoft.com/office/drawing/2014/main" id="{81067381-EA15-9E48-84DA-C81F260316E7}"/>
              </a:ext>
            </a:extLst>
          </p:cNvPr>
          <p:cNvSpPr>
            <a:spLocks noGrp="1"/>
          </p:cNvSpPr>
          <p:nvPr>
            <p:ph type="sldNum" sz="quarter" idx="16"/>
          </p:nvPr>
        </p:nvSpPr>
        <p:spPr/>
        <p:txBody>
          <a:bodyPr/>
          <a:lstStyle/>
          <a:p>
            <a:fld id="{E1E1CD7C-2161-7D43-862E-CE4C333CD873}" type="slidenum">
              <a:rPr lang="fr-FR" smtClean="0"/>
              <a:pPr/>
              <a:t>48</a:t>
            </a:fld>
            <a:endParaRPr lang="fr-FR" dirty="0"/>
          </a:p>
        </p:txBody>
      </p:sp>
    </p:spTree>
    <p:extLst>
      <p:ext uri="{BB962C8B-B14F-4D97-AF65-F5344CB8AC3E}">
        <p14:creationId xmlns:p14="http://schemas.microsoft.com/office/powerpoint/2010/main" val="2129105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1DC15F-E146-2D49-A94A-F6FB917FE261}"/>
              </a:ext>
            </a:extLst>
          </p:cNvPr>
          <p:cNvPicPr>
            <a:picLocks noChangeAspect="1"/>
          </p:cNvPicPr>
          <p:nvPr/>
        </p:nvPicPr>
        <p:blipFill>
          <a:blip r:embed="rId3"/>
          <a:stretch>
            <a:fillRect/>
          </a:stretch>
        </p:blipFill>
        <p:spPr>
          <a:xfrm>
            <a:off x="1115290" y="796077"/>
            <a:ext cx="3102610" cy="2782570"/>
          </a:xfrm>
          <a:prstGeom prst="rect">
            <a:avLst/>
          </a:prstGeom>
        </p:spPr>
      </p:pic>
      <p:pic>
        <p:nvPicPr>
          <p:cNvPr id="6" name="Picture 5">
            <a:extLst>
              <a:ext uri="{FF2B5EF4-FFF2-40B4-BE49-F238E27FC236}">
                <a16:creationId xmlns:a16="http://schemas.microsoft.com/office/drawing/2014/main" id="{EAAEA81C-4E3B-744B-827F-EF45D60D0A33}"/>
              </a:ext>
            </a:extLst>
          </p:cNvPr>
          <p:cNvPicPr>
            <a:picLocks noChangeAspect="1"/>
          </p:cNvPicPr>
          <p:nvPr/>
        </p:nvPicPr>
        <p:blipFill>
          <a:blip r:embed="rId4"/>
          <a:stretch>
            <a:fillRect/>
          </a:stretch>
        </p:blipFill>
        <p:spPr>
          <a:xfrm>
            <a:off x="4529462" y="796077"/>
            <a:ext cx="3098165" cy="2800350"/>
          </a:xfrm>
          <a:prstGeom prst="rect">
            <a:avLst/>
          </a:prstGeom>
        </p:spPr>
      </p:pic>
      <p:sp>
        <p:nvSpPr>
          <p:cNvPr id="9" name="TextBox 8">
            <a:extLst>
              <a:ext uri="{FF2B5EF4-FFF2-40B4-BE49-F238E27FC236}">
                <a16:creationId xmlns:a16="http://schemas.microsoft.com/office/drawing/2014/main" id="{23286D41-A7CF-984D-ABA1-0293EA10E8EE}"/>
              </a:ext>
            </a:extLst>
          </p:cNvPr>
          <p:cNvSpPr txBox="1"/>
          <p:nvPr/>
        </p:nvSpPr>
        <p:spPr>
          <a:xfrm>
            <a:off x="1050416" y="3966048"/>
            <a:ext cx="7043113" cy="342530"/>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Number of regions 70 -&gt; 6, memory footprint 9.25 kB -&gt; 528 B.</a:t>
            </a:r>
          </a:p>
        </p:txBody>
      </p:sp>
      <p:sp>
        <p:nvSpPr>
          <p:cNvPr id="11" name="Titre 1">
            <a:extLst>
              <a:ext uri="{FF2B5EF4-FFF2-40B4-BE49-F238E27FC236}">
                <a16:creationId xmlns:a16="http://schemas.microsoft.com/office/drawing/2014/main" id="{F1DA94E4-6C4A-E146-9FD5-31E43879694D}"/>
              </a:ext>
            </a:extLst>
          </p:cNvPr>
          <p:cNvSpPr txBox="1">
            <a:spLocks/>
          </p:cNvSpPr>
          <p:nvPr/>
        </p:nvSpPr>
        <p:spPr>
          <a:xfrm>
            <a:off x="748275" y="79368"/>
            <a:ext cx="2410112" cy="399801"/>
          </a:xfrm>
          <a:prstGeom prst="rect">
            <a:avLst/>
          </a:prstGeom>
        </p:spPr>
        <p:txBody>
          <a:bodyPr vert="horz" lIns="180000" tIns="0" rIns="72000" bIns="46800" rtlCol="0" anchor="ctr">
            <a:noAutofit/>
          </a:bodyPr>
          <a:lst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nSpc>
                <a:spcPct val="100000"/>
              </a:lnSpc>
            </a:pPr>
            <a:r>
              <a:rPr lang="en-US" sz="2000"/>
              <a:t>Learning the MPC map</a:t>
            </a:r>
            <a:endParaRPr lang="fr-CH" sz="2000" spc="-80" dirty="0"/>
          </a:p>
        </p:txBody>
      </p:sp>
      <p:sp>
        <p:nvSpPr>
          <p:cNvPr id="2" name="Slide Number Placeholder 1">
            <a:extLst>
              <a:ext uri="{FF2B5EF4-FFF2-40B4-BE49-F238E27FC236}">
                <a16:creationId xmlns:a16="http://schemas.microsoft.com/office/drawing/2014/main" id="{8D7A5A62-1FCC-DE4A-840B-C228BC058F8A}"/>
              </a:ext>
            </a:extLst>
          </p:cNvPr>
          <p:cNvSpPr>
            <a:spLocks noGrp="1"/>
          </p:cNvSpPr>
          <p:nvPr>
            <p:ph type="sldNum" sz="quarter" idx="16"/>
          </p:nvPr>
        </p:nvSpPr>
        <p:spPr/>
        <p:txBody>
          <a:bodyPr/>
          <a:lstStyle/>
          <a:p>
            <a:fld id="{E1E1CD7C-2161-7D43-862E-CE4C333CD873}" type="slidenum">
              <a:rPr lang="fr-FR" smtClean="0"/>
              <a:pPr/>
              <a:t>49</a:t>
            </a:fld>
            <a:endParaRPr lang="fr-FR" dirty="0"/>
          </a:p>
        </p:txBody>
      </p:sp>
    </p:spTree>
    <p:extLst>
      <p:ext uri="{BB962C8B-B14F-4D97-AF65-F5344CB8AC3E}">
        <p14:creationId xmlns:p14="http://schemas.microsoft.com/office/powerpoint/2010/main" val="2882582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Kernels and their RKHSs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7" name="Picture 6" descr="\documentclass{article}&#10;\usepackage{amsmath}&#10;\usepackage{amsfonts}&#10;&#10;\usepackage[a4paper, total={5.5in, 8in}]{geometry}&#10;&#10;\pagestyle{empty}&#10;&#10;\newcommand{\rknorm}[1]{\left\| #1 \right\|_\mathcal{H}}&#10;\newcommand{\rkhs}{\mathcal{H}}&#10;\newcommand{\rknner}[2]{\langle #1, #2 \rangle_\mathcal{H}}&#10;&#10;\begin{document}&#10;&#10;\noindent &#10;\begin{align}&#10;\rkhs_0 :=&amp; \; \text{span} \, \{ k(x,\cdot) \, | \, x \in \mathcal{X} \} \nonumber \\&#10; &#9;=&amp;  \; \left\{ \sum_{i=1}^n c_i \, k(x_i,\cdot) \, | \, n \in \mathbb{N}, c_i \in \mathbb{R}, x_i \in \mathcal{X} \right\} \nonumber&#10;\end{align}&#10;&#10;\end{document}" title="IguanaTex Bitmap Display">
            <a:extLst>
              <a:ext uri="{FF2B5EF4-FFF2-40B4-BE49-F238E27FC236}">
                <a16:creationId xmlns:a16="http://schemas.microsoft.com/office/drawing/2014/main" id="{58E49AAC-BE02-3B45-9044-3D8797909C42}"/>
              </a:ext>
            </a:extLst>
          </p:cNvPr>
          <p:cNvPicPr>
            <a:picLocks noChangeAspect="1"/>
          </p:cNvPicPr>
          <p:nvPr>
            <p:custDataLst>
              <p:tags r:id="rId1"/>
            </p:custDataLst>
          </p:nvPr>
        </p:nvPicPr>
        <p:blipFill>
          <a:blip r:embed="rId7"/>
          <a:stretch>
            <a:fillRect/>
          </a:stretch>
        </p:blipFill>
        <p:spPr>
          <a:xfrm>
            <a:off x="518722" y="1685504"/>
            <a:ext cx="4003040" cy="914400"/>
          </a:xfrm>
          <a:prstGeom prst="rect">
            <a:avLst/>
          </a:prstGeom>
        </p:spPr>
      </p:pic>
      <p:pic>
        <p:nvPicPr>
          <p:cNvPr id="11" name="Picture 10" descr="\documentclass{article}&#10;\usepackage{amsmath}&#10;\usepackage{amsfonts}&#10;&#10;\usepackage[a4paper, total={5.5in, 8in}]{geometry}&#10;&#10;\pagestyle{empty}&#10;&#10;\newcommand{\rknorm}[1]{\left\| #1 \right\|_\mathcal{H}}&#10;\newcommand{\rkhs}{\mathcal{H}}&#10;\newcommand{\rknner}[2]{\langle #1, #2 \rangle_\mathcal{H}}&#10;&#10;\begin{document}&#10;&#10;\noindent &#10;$&#9;\mathcal{H} := \text{clos} \, \mathcal{H}_0 \nonumber$&#10;\end{document}" title="IguanaTex Bitmap Display">
            <a:extLst>
              <a:ext uri="{FF2B5EF4-FFF2-40B4-BE49-F238E27FC236}">
                <a16:creationId xmlns:a16="http://schemas.microsoft.com/office/drawing/2014/main" id="{9A8591F5-612D-4E48-83EB-9B3F391AD2E0}"/>
              </a:ext>
            </a:extLst>
          </p:cNvPr>
          <p:cNvPicPr>
            <a:picLocks noChangeAspect="1"/>
          </p:cNvPicPr>
          <p:nvPr>
            <p:custDataLst>
              <p:tags r:id="rId2"/>
            </p:custDataLst>
          </p:nvPr>
        </p:nvPicPr>
        <p:blipFill>
          <a:blip r:embed="rId8"/>
          <a:stretch>
            <a:fillRect/>
          </a:stretch>
        </p:blipFill>
        <p:spPr>
          <a:xfrm>
            <a:off x="518722" y="3008253"/>
            <a:ext cx="1117600" cy="182880"/>
          </a:xfrm>
          <a:prstGeom prst="rect">
            <a:avLst/>
          </a:prstGeom>
        </p:spPr>
      </p:pic>
      <p:pic>
        <p:nvPicPr>
          <p:cNvPr id="19" name="Picture 18" descr="\documentclass{article}&#10;\usepackage{amsmath}&#10;\usepackage{amsfonts}&#10;&#10;\usepackage[a4paper, total={3in, 8in}]{geometry}&#10;&#10;\pagestyle{empty}&#10;&#10;\newcommand{\rknorm}[1]{\left\| #1 \right\|_\mathcal{H}}&#10;\newcommand{\rkhs}{\mathcal{H}}&#10;\newcommand{\rknner}[2]{\langle #1, #2 \rangle_\mathcal{H}}&#10;&#10;\begin{document}&#10;&#10;\noindent $\langle f,g\rangle_{\mathcal{H}_0} := \sum_{i=1}^n \sum_{j=1}^m a_i b_i k(x_i,x_j)$ for members $f,g \in \mathcal{H}_0, f=\sum_{i=1}^n a_i \, k(x_i,\cdot), g=\sum_{j=1}^m b_j \, k(x_j,\cdot) $&#13;&#10;&#10;\end{document}" title="IguanaTex Bitmap Display">
            <a:extLst>
              <a:ext uri="{FF2B5EF4-FFF2-40B4-BE49-F238E27FC236}">
                <a16:creationId xmlns:a16="http://schemas.microsoft.com/office/drawing/2014/main" id="{7F596A1C-2111-3042-ABED-0D47E6E815A4}"/>
              </a:ext>
            </a:extLst>
          </p:cNvPr>
          <p:cNvPicPr>
            <a:picLocks noChangeAspect="1"/>
          </p:cNvPicPr>
          <p:nvPr>
            <p:custDataLst>
              <p:tags r:id="rId3"/>
            </p:custDataLst>
          </p:nvPr>
        </p:nvPicPr>
        <p:blipFill>
          <a:blip r:embed="rId9"/>
          <a:stretch>
            <a:fillRect/>
          </a:stretch>
        </p:blipFill>
        <p:spPr>
          <a:xfrm>
            <a:off x="518722" y="3743283"/>
            <a:ext cx="4409440" cy="528320"/>
          </a:xfrm>
          <a:prstGeom prst="rect">
            <a:avLst/>
          </a:prstGeom>
        </p:spPr>
      </p:pic>
      <p:sp>
        <p:nvSpPr>
          <p:cNvPr id="20" name="TextBox 19">
            <a:extLst>
              <a:ext uri="{FF2B5EF4-FFF2-40B4-BE49-F238E27FC236}">
                <a16:creationId xmlns:a16="http://schemas.microsoft.com/office/drawing/2014/main" id="{AFFB59AA-C74F-504B-BB13-1E60F6FFA8CA}"/>
              </a:ext>
            </a:extLst>
          </p:cNvPr>
          <p:cNvSpPr txBox="1"/>
          <p:nvPr/>
        </p:nvSpPr>
        <p:spPr>
          <a:xfrm>
            <a:off x="424176" y="4377760"/>
            <a:ext cx="6125808" cy="461665"/>
          </a:xfrm>
          <a:prstGeom prst="rect">
            <a:avLst/>
          </a:prstGeom>
          <a:noFill/>
        </p:spPr>
        <p:txBody>
          <a:bodyPr wrap="square" anchor="ctr">
            <a:spAutoFit/>
          </a:bodyPr>
          <a:lstStyle/>
          <a:p>
            <a:pPr algn="just">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More rigorously, a consistent and valid inner-product has to be defined on the superset. </a:t>
            </a:r>
            <a:br>
              <a:rPr lang="en-GB" sz="1200" dirty="0">
                <a:solidFill>
                  <a:srgbClr val="000000"/>
                </a:solidFill>
                <a:latin typeface="Helvetica" pitchFamily="2" charset="0"/>
                <a:ea typeface="Helvetica Neue" panose="02000503000000020004" pitchFamily="2" charset="0"/>
                <a:cs typeface="Helvetica Neue" panose="02000503000000020004" pitchFamily="2" charset="0"/>
              </a:rPr>
            </a:b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Also, the closure of a set is always closed.</a:t>
            </a:r>
          </a:p>
        </p:txBody>
      </p:sp>
      <p:sp>
        <p:nvSpPr>
          <p:cNvPr id="21" name="TextBox 20">
            <a:extLst>
              <a:ext uri="{FF2B5EF4-FFF2-40B4-BE49-F238E27FC236}">
                <a16:creationId xmlns:a16="http://schemas.microsoft.com/office/drawing/2014/main" id="{4E0E8E23-0BFF-EA4C-84C4-A63DC7F364A3}"/>
              </a:ext>
            </a:extLst>
          </p:cNvPr>
          <p:cNvSpPr txBox="1"/>
          <p:nvPr/>
        </p:nvSpPr>
        <p:spPr>
          <a:xfrm>
            <a:off x="424175" y="3403454"/>
            <a:ext cx="8642920" cy="276999"/>
          </a:xfrm>
          <a:prstGeom prst="rect">
            <a:avLst/>
          </a:prstGeom>
          <a:noFill/>
        </p:spPr>
        <p:txBody>
          <a:bodyPr wrap="square" anchor="ctr">
            <a:spAutoFit/>
          </a:bodyPr>
          <a:lstStyle/>
          <a:p>
            <a:pPr algn="just">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The inner-product is defined as</a:t>
            </a:r>
          </a:p>
        </p:txBody>
      </p:sp>
      <p:sp>
        <p:nvSpPr>
          <p:cNvPr id="22" name="TextBox 21">
            <a:extLst>
              <a:ext uri="{FF2B5EF4-FFF2-40B4-BE49-F238E27FC236}">
                <a16:creationId xmlns:a16="http://schemas.microsoft.com/office/drawing/2014/main" id="{D52B1C07-1D87-7B4B-A49D-208D1C2C2E84}"/>
              </a:ext>
            </a:extLst>
          </p:cNvPr>
          <p:cNvSpPr txBox="1"/>
          <p:nvPr/>
        </p:nvSpPr>
        <p:spPr>
          <a:xfrm>
            <a:off x="424175" y="1347939"/>
            <a:ext cx="8642920" cy="276999"/>
          </a:xfrm>
          <a:prstGeom prst="rect">
            <a:avLst/>
          </a:prstGeom>
          <a:noFill/>
        </p:spPr>
        <p:txBody>
          <a:bodyPr wrap="square" anchor="ctr">
            <a:spAutoFit/>
          </a:bodyPr>
          <a:lstStyle/>
          <a:p>
            <a:pPr algn="just">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Pre-Hilbert space</a:t>
            </a:r>
          </a:p>
        </p:txBody>
      </p:sp>
      <p:sp>
        <p:nvSpPr>
          <p:cNvPr id="23" name="TextBox 22">
            <a:extLst>
              <a:ext uri="{FF2B5EF4-FFF2-40B4-BE49-F238E27FC236}">
                <a16:creationId xmlns:a16="http://schemas.microsoft.com/office/drawing/2014/main" id="{D090C18B-55F4-CE42-8962-56C866E926F3}"/>
              </a:ext>
            </a:extLst>
          </p:cNvPr>
          <p:cNvSpPr txBox="1"/>
          <p:nvPr/>
        </p:nvSpPr>
        <p:spPr>
          <a:xfrm>
            <a:off x="424175" y="2670688"/>
            <a:ext cx="8642920" cy="276999"/>
          </a:xfrm>
          <a:prstGeom prst="rect">
            <a:avLst/>
          </a:prstGeom>
          <a:noFill/>
        </p:spPr>
        <p:txBody>
          <a:bodyPr wrap="square" anchor="ctr">
            <a:spAutoFit/>
          </a:bodyPr>
          <a:lstStyle/>
          <a:p>
            <a:pPr algn="just">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The actual Hilbert space</a:t>
            </a:r>
          </a:p>
        </p:txBody>
      </p:sp>
      <p:pic>
        <p:nvPicPr>
          <p:cNvPr id="6" name="Picture 5" descr="\documentclass{article}&#10;\usepackage{amsmath}&#10;\usepackage{amsfonts}&#10;&#10;\usepackage[a4paper, total={3in, 8in}]{geometry}&#10;&#10;\pagestyle{empty}&#10;&#10;\newcommand{\rknorm}[1]{\left\| #1 \right\|_\mathcal{H}}&#10;\newcommand{\rkhs}{\mathcal{H}}&#10;\newcommand{\rknner}[2]{\langle #1, #2 \rangle_\mathcal{H}}&#10;&#10;\begin{document}&#10;&#10;\noindent $\Rightarrow \rknorm{f}^2 = a^\top K_{XX} a$&#10;&#10;\end{document}" title="IguanaTex Bitmap Display">
            <a:extLst>
              <a:ext uri="{FF2B5EF4-FFF2-40B4-BE49-F238E27FC236}">
                <a16:creationId xmlns:a16="http://schemas.microsoft.com/office/drawing/2014/main" id="{D19B8452-B2CB-9049-995E-23B2734D5701}"/>
              </a:ext>
            </a:extLst>
          </p:cNvPr>
          <p:cNvPicPr>
            <a:picLocks noChangeAspect="1"/>
          </p:cNvPicPr>
          <p:nvPr>
            <p:custDataLst>
              <p:tags r:id="rId4"/>
            </p:custDataLst>
          </p:nvPr>
        </p:nvPicPr>
        <p:blipFill>
          <a:blip r:embed="rId10"/>
          <a:stretch>
            <a:fillRect/>
          </a:stretch>
        </p:blipFill>
        <p:spPr>
          <a:xfrm>
            <a:off x="5071854" y="3870154"/>
            <a:ext cx="1808480" cy="264160"/>
          </a:xfrm>
          <a:prstGeom prst="rect">
            <a:avLst/>
          </a:prstGeom>
        </p:spPr>
      </p:pic>
      <p:sp>
        <p:nvSpPr>
          <p:cNvPr id="16" name="TextBox 15">
            <a:extLst>
              <a:ext uri="{FF2B5EF4-FFF2-40B4-BE49-F238E27FC236}">
                <a16:creationId xmlns:a16="http://schemas.microsoft.com/office/drawing/2014/main" id="{B839CFCB-FB3F-0442-AD09-401D4EB0B9FB}"/>
              </a:ext>
            </a:extLst>
          </p:cNvPr>
          <p:cNvSpPr txBox="1"/>
          <p:nvPr/>
        </p:nvSpPr>
        <p:spPr>
          <a:xfrm>
            <a:off x="424175" y="1035548"/>
            <a:ext cx="8642920" cy="276999"/>
          </a:xfrm>
          <a:prstGeom prst="rect">
            <a:avLst/>
          </a:prstGeom>
          <a:noFill/>
        </p:spPr>
        <p:txBody>
          <a:bodyPr wrap="square" anchor="ctr">
            <a:spAutoFit/>
          </a:bodyPr>
          <a:lstStyle/>
          <a:p>
            <a:pPr algn="just">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We will focus on </a:t>
            </a: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positive-definite </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and </a:t>
            </a: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strictly positive-definite </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kernels only.</a:t>
            </a:r>
          </a:p>
        </p:txBody>
      </p:sp>
      <p:sp>
        <p:nvSpPr>
          <p:cNvPr id="8" name="Slide Number Placeholder 7">
            <a:extLst>
              <a:ext uri="{FF2B5EF4-FFF2-40B4-BE49-F238E27FC236}">
                <a16:creationId xmlns:a16="http://schemas.microsoft.com/office/drawing/2014/main" id="{36FFB6A9-D034-6241-9697-6EA10E8E2320}"/>
              </a:ext>
            </a:extLst>
          </p:cNvPr>
          <p:cNvSpPr>
            <a:spLocks noGrp="1"/>
          </p:cNvSpPr>
          <p:nvPr>
            <p:ph type="sldNum" sz="quarter" idx="16"/>
          </p:nvPr>
        </p:nvSpPr>
        <p:spPr/>
        <p:txBody>
          <a:bodyPr/>
          <a:lstStyle/>
          <a:p>
            <a:fld id="{E1E1CD7C-2161-7D43-862E-CE4C333CD873}" type="slidenum">
              <a:rPr lang="fr-FR" smtClean="0"/>
              <a:pPr/>
              <a:t>5</a:t>
            </a:fld>
            <a:endParaRPr lang="fr-FR" dirty="0"/>
          </a:p>
        </p:txBody>
      </p:sp>
    </p:spTree>
    <p:extLst>
      <p:ext uri="{BB962C8B-B14F-4D97-AF65-F5344CB8AC3E}">
        <p14:creationId xmlns:p14="http://schemas.microsoft.com/office/powerpoint/2010/main" val="2695047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7C52A2-DCB1-4743-8313-B64711093213}"/>
              </a:ext>
            </a:extLst>
          </p:cNvPr>
          <p:cNvPicPr>
            <a:picLocks noChangeAspect="1"/>
          </p:cNvPicPr>
          <p:nvPr/>
        </p:nvPicPr>
        <p:blipFill>
          <a:blip r:embed="rId3"/>
          <a:stretch>
            <a:fillRect/>
          </a:stretch>
        </p:blipFill>
        <p:spPr>
          <a:xfrm>
            <a:off x="1967448" y="336538"/>
            <a:ext cx="5209104" cy="3906828"/>
          </a:xfrm>
          <a:prstGeom prst="rect">
            <a:avLst/>
          </a:prstGeom>
        </p:spPr>
      </p:pic>
      <p:sp>
        <p:nvSpPr>
          <p:cNvPr id="4" name="Titre 1">
            <a:extLst>
              <a:ext uri="{FF2B5EF4-FFF2-40B4-BE49-F238E27FC236}">
                <a16:creationId xmlns:a16="http://schemas.microsoft.com/office/drawing/2014/main" id="{AAA2380F-ABB3-5146-A1F9-6296B29598AD}"/>
              </a:ext>
            </a:extLst>
          </p:cNvPr>
          <p:cNvSpPr>
            <a:spLocks noGrp="1"/>
          </p:cNvSpPr>
          <p:nvPr>
            <p:ph type="title"/>
          </p:nvPr>
        </p:nvSpPr>
        <p:spPr>
          <a:xfrm>
            <a:off x="748275" y="79368"/>
            <a:ext cx="1918320" cy="399801"/>
          </a:xfrm>
        </p:spPr>
        <p:txBody>
          <a:bodyPr anchor="ctr">
            <a:noAutofit/>
          </a:bodyPr>
          <a:lstStyle/>
          <a:p>
            <a:pPr>
              <a:lnSpc>
                <a:spcPct val="100000"/>
              </a:lnSpc>
            </a:pPr>
            <a:r>
              <a:rPr lang="en-US" sz="2000" dirty="0"/>
              <a:t>Results</a:t>
            </a:r>
            <a:endParaRPr lang="fr-CH" sz="2000" spc="-80" dirty="0"/>
          </a:p>
        </p:txBody>
      </p:sp>
      <p:sp>
        <p:nvSpPr>
          <p:cNvPr id="6" name="TextBox 5">
            <a:extLst>
              <a:ext uri="{FF2B5EF4-FFF2-40B4-BE49-F238E27FC236}">
                <a16:creationId xmlns:a16="http://schemas.microsoft.com/office/drawing/2014/main" id="{9795A150-183C-B343-B2DE-AC2567AF17F4}"/>
              </a:ext>
            </a:extLst>
          </p:cNvPr>
          <p:cNvSpPr txBox="1"/>
          <p:nvPr/>
        </p:nvSpPr>
        <p:spPr>
          <a:xfrm>
            <a:off x="1817486" y="4356073"/>
            <a:ext cx="5509027" cy="619529"/>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marL="0" indent="0" algn="ctr">
              <a:buNone/>
            </a:pPr>
            <a:r>
              <a:rPr lang="en-GB" sz="1200" b="0" dirty="0"/>
              <a:t>Interrupt-driven code (100 us timer), 2 ADCs + DMA memory transfers, averaging over 8 samples (filtering), no floating-point variables.</a:t>
            </a:r>
          </a:p>
        </p:txBody>
      </p:sp>
      <p:sp>
        <p:nvSpPr>
          <p:cNvPr id="2" name="Slide Number Placeholder 1">
            <a:extLst>
              <a:ext uri="{FF2B5EF4-FFF2-40B4-BE49-F238E27FC236}">
                <a16:creationId xmlns:a16="http://schemas.microsoft.com/office/drawing/2014/main" id="{2AA2E34A-785E-EF4A-89FC-0F73565ABBF3}"/>
              </a:ext>
            </a:extLst>
          </p:cNvPr>
          <p:cNvSpPr>
            <a:spLocks noGrp="1"/>
          </p:cNvSpPr>
          <p:nvPr>
            <p:ph type="sldNum" sz="quarter" idx="12"/>
          </p:nvPr>
        </p:nvSpPr>
        <p:spPr/>
        <p:txBody>
          <a:bodyPr/>
          <a:lstStyle/>
          <a:p>
            <a:fld id="{E1E1CD7C-2161-7D43-862E-CE4C333CD873}" type="slidenum">
              <a:rPr lang="fr-FR" smtClean="0"/>
              <a:pPr/>
              <a:t>50</a:t>
            </a:fld>
            <a:endParaRPr lang="fr-FR"/>
          </a:p>
        </p:txBody>
      </p:sp>
    </p:spTree>
    <p:extLst>
      <p:ext uri="{BB962C8B-B14F-4D97-AF65-F5344CB8AC3E}">
        <p14:creationId xmlns:p14="http://schemas.microsoft.com/office/powerpoint/2010/main" val="3157898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B50FCB-A3EA-F046-84B3-55729A9FB6E7}"/>
              </a:ext>
            </a:extLst>
          </p:cNvPr>
          <p:cNvPicPr>
            <a:picLocks noChangeAspect="1"/>
          </p:cNvPicPr>
          <p:nvPr/>
        </p:nvPicPr>
        <p:blipFill>
          <a:blip r:embed="rId3"/>
          <a:stretch>
            <a:fillRect/>
          </a:stretch>
        </p:blipFill>
        <p:spPr>
          <a:xfrm>
            <a:off x="1524000" y="621030"/>
            <a:ext cx="6096000" cy="3901440"/>
          </a:xfrm>
          <a:prstGeom prst="rect">
            <a:avLst/>
          </a:prstGeom>
        </p:spPr>
      </p:pic>
      <p:sp>
        <p:nvSpPr>
          <p:cNvPr id="3" name="Titre 1">
            <a:extLst>
              <a:ext uri="{FF2B5EF4-FFF2-40B4-BE49-F238E27FC236}">
                <a16:creationId xmlns:a16="http://schemas.microsoft.com/office/drawing/2014/main" id="{346E5CF2-5C66-1340-B633-62877D4A6939}"/>
              </a:ext>
            </a:extLst>
          </p:cNvPr>
          <p:cNvSpPr>
            <a:spLocks noGrp="1"/>
          </p:cNvSpPr>
          <p:nvPr>
            <p:ph type="title"/>
          </p:nvPr>
        </p:nvSpPr>
        <p:spPr>
          <a:xfrm>
            <a:off x="748275" y="79368"/>
            <a:ext cx="1918320" cy="399801"/>
          </a:xfrm>
        </p:spPr>
        <p:txBody>
          <a:bodyPr anchor="ctr">
            <a:noAutofit/>
          </a:bodyPr>
          <a:lstStyle/>
          <a:p>
            <a:pPr>
              <a:lnSpc>
                <a:spcPct val="100000"/>
              </a:lnSpc>
            </a:pPr>
            <a:r>
              <a:rPr lang="en-US" sz="2000" dirty="0"/>
              <a:t>Results</a:t>
            </a:r>
            <a:endParaRPr lang="fr-CH" sz="2000" spc="-80" dirty="0"/>
          </a:p>
        </p:txBody>
      </p:sp>
      <p:sp>
        <p:nvSpPr>
          <p:cNvPr id="2" name="Slide Number Placeholder 1">
            <a:extLst>
              <a:ext uri="{FF2B5EF4-FFF2-40B4-BE49-F238E27FC236}">
                <a16:creationId xmlns:a16="http://schemas.microsoft.com/office/drawing/2014/main" id="{7B8F3AE4-22F0-E340-A596-850E77200871}"/>
              </a:ext>
            </a:extLst>
          </p:cNvPr>
          <p:cNvSpPr>
            <a:spLocks noGrp="1"/>
          </p:cNvSpPr>
          <p:nvPr>
            <p:ph type="sldNum" sz="quarter" idx="12"/>
          </p:nvPr>
        </p:nvSpPr>
        <p:spPr/>
        <p:txBody>
          <a:bodyPr/>
          <a:lstStyle/>
          <a:p>
            <a:fld id="{E1E1CD7C-2161-7D43-862E-CE4C333CD873}" type="slidenum">
              <a:rPr lang="fr-FR" smtClean="0"/>
              <a:pPr/>
              <a:t>51</a:t>
            </a:fld>
            <a:endParaRPr lang="fr-FR"/>
          </a:p>
        </p:txBody>
      </p:sp>
    </p:spTree>
    <p:extLst>
      <p:ext uri="{BB962C8B-B14F-4D97-AF65-F5344CB8AC3E}">
        <p14:creationId xmlns:p14="http://schemas.microsoft.com/office/powerpoint/2010/main" val="2558615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AFF80A-F374-BB48-93C8-308B3A954455}"/>
              </a:ext>
            </a:extLst>
          </p:cNvPr>
          <p:cNvPicPr>
            <a:picLocks noChangeAspect="1"/>
          </p:cNvPicPr>
          <p:nvPr/>
        </p:nvPicPr>
        <p:blipFill>
          <a:blip r:embed="rId3"/>
          <a:stretch>
            <a:fillRect/>
          </a:stretch>
        </p:blipFill>
        <p:spPr>
          <a:xfrm>
            <a:off x="1524000" y="621030"/>
            <a:ext cx="6096000" cy="3901440"/>
          </a:xfrm>
          <a:prstGeom prst="rect">
            <a:avLst/>
          </a:prstGeom>
        </p:spPr>
      </p:pic>
      <p:sp>
        <p:nvSpPr>
          <p:cNvPr id="3" name="Titre 1">
            <a:extLst>
              <a:ext uri="{FF2B5EF4-FFF2-40B4-BE49-F238E27FC236}">
                <a16:creationId xmlns:a16="http://schemas.microsoft.com/office/drawing/2014/main" id="{A2CAFE52-36F8-C241-8AA1-BE83F654B2B4}"/>
              </a:ext>
            </a:extLst>
          </p:cNvPr>
          <p:cNvSpPr>
            <a:spLocks noGrp="1"/>
          </p:cNvSpPr>
          <p:nvPr>
            <p:ph type="title"/>
          </p:nvPr>
        </p:nvSpPr>
        <p:spPr>
          <a:xfrm>
            <a:off x="748275" y="79368"/>
            <a:ext cx="1918320" cy="399801"/>
          </a:xfrm>
        </p:spPr>
        <p:txBody>
          <a:bodyPr anchor="ctr">
            <a:noAutofit/>
          </a:bodyPr>
          <a:lstStyle/>
          <a:p>
            <a:pPr>
              <a:lnSpc>
                <a:spcPct val="100000"/>
              </a:lnSpc>
            </a:pPr>
            <a:r>
              <a:rPr lang="en-US" sz="2000" dirty="0"/>
              <a:t>Results</a:t>
            </a:r>
            <a:endParaRPr lang="fr-CH" sz="2000" spc="-80" dirty="0"/>
          </a:p>
        </p:txBody>
      </p:sp>
      <p:sp>
        <p:nvSpPr>
          <p:cNvPr id="2" name="Oval 1">
            <a:extLst>
              <a:ext uri="{FF2B5EF4-FFF2-40B4-BE49-F238E27FC236}">
                <a16:creationId xmlns:a16="http://schemas.microsoft.com/office/drawing/2014/main" id="{EB8CEA57-B9DF-F440-B9CF-CD11285B5438}"/>
              </a:ext>
            </a:extLst>
          </p:cNvPr>
          <p:cNvSpPr/>
          <p:nvPr/>
        </p:nvSpPr>
        <p:spPr>
          <a:xfrm>
            <a:off x="1993771" y="2389699"/>
            <a:ext cx="653972" cy="344667"/>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Slide Number Placeholder 4">
            <a:extLst>
              <a:ext uri="{FF2B5EF4-FFF2-40B4-BE49-F238E27FC236}">
                <a16:creationId xmlns:a16="http://schemas.microsoft.com/office/drawing/2014/main" id="{CBF7ACB6-9B6A-8149-844A-9400DCDECAE6}"/>
              </a:ext>
            </a:extLst>
          </p:cNvPr>
          <p:cNvSpPr>
            <a:spLocks noGrp="1"/>
          </p:cNvSpPr>
          <p:nvPr>
            <p:ph type="sldNum" sz="quarter" idx="12"/>
          </p:nvPr>
        </p:nvSpPr>
        <p:spPr/>
        <p:txBody>
          <a:bodyPr/>
          <a:lstStyle/>
          <a:p>
            <a:fld id="{E1E1CD7C-2161-7D43-862E-CE4C333CD873}" type="slidenum">
              <a:rPr lang="fr-FR" smtClean="0"/>
              <a:pPr/>
              <a:t>52</a:t>
            </a:fld>
            <a:endParaRPr lang="fr-FR"/>
          </a:p>
        </p:txBody>
      </p:sp>
    </p:spTree>
    <p:extLst>
      <p:ext uri="{BB962C8B-B14F-4D97-AF65-F5344CB8AC3E}">
        <p14:creationId xmlns:p14="http://schemas.microsoft.com/office/powerpoint/2010/main" val="2559598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A6C913-16BC-E44B-94A9-7E6375AD5D64}"/>
              </a:ext>
            </a:extLst>
          </p:cNvPr>
          <p:cNvPicPr>
            <a:picLocks noChangeAspect="1"/>
          </p:cNvPicPr>
          <p:nvPr/>
        </p:nvPicPr>
        <p:blipFill>
          <a:blip r:embed="rId3"/>
          <a:stretch>
            <a:fillRect/>
          </a:stretch>
        </p:blipFill>
        <p:spPr>
          <a:xfrm>
            <a:off x="1524000" y="621030"/>
            <a:ext cx="6096000" cy="3901440"/>
          </a:xfrm>
          <a:prstGeom prst="rect">
            <a:avLst/>
          </a:prstGeom>
        </p:spPr>
      </p:pic>
      <p:sp>
        <p:nvSpPr>
          <p:cNvPr id="3" name="Titre 1">
            <a:extLst>
              <a:ext uri="{FF2B5EF4-FFF2-40B4-BE49-F238E27FC236}">
                <a16:creationId xmlns:a16="http://schemas.microsoft.com/office/drawing/2014/main" id="{0BE63802-A725-4745-9126-F84428AEC7CC}"/>
              </a:ext>
            </a:extLst>
          </p:cNvPr>
          <p:cNvSpPr>
            <a:spLocks noGrp="1"/>
          </p:cNvSpPr>
          <p:nvPr>
            <p:ph type="title"/>
          </p:nvPr>
        </p:nvSpPr>
        <p:spPr>
          <a:xfrm>
            <a:off x="748275" y="79368"/>
            <a:ext cx="1918320" cy="399801"/>
          </a:xfrm>
        </p:spPr>
        <p:txBody>
          <a:bodyPr anchor="ctr">
            <a:noAutofit/>
          </a:bodyPr>
          <a:lstStyle/>
          <a:p>
            <a:pPr>
              <a:lnSpc>
                <a:spcPct val="100000"/>
              </a:lnSpc>
            </a:pPr>
            <a:r>
              <a:rPr lang="en-US" sz="2000" dirty="0"/>
              <a:t>Results</a:t>
            </a:r>
            <a:endParaRPr lang="fr-CH" sz="2000" spc="-80" dirty="0"/>
          </a:p>
        </p:txBody>
      </p:sp>
      <p:sp>
        <p:nvSpPr>
          <p:cNvPr id="5" name="Oval 4">
            <a:extLst>
              <a:ext uri="{FF2B5EF4-FFF2-40B4-BE49-F238E27FC236}">
                <a16:creationId xmlns:a16="http://schemas.microsoft.com/office/drawing/2014/main" id="{80629C5A-52F6-4441-87E4-ADC8F4E94A62}"/>
              </a:ext>
            </a:extLst>
          </p:cNvPr>
          <p:cNvSpPr/>
          <p:nvPr/>
        </p:nvSpPr>
        <p:spPr>
          <a:xfrm rot="20309424">
            <a:off x="3012793" y="3321083"/>
            <a:ext cx="376268" cy="505105"/>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Slide Number Placeholder 1">
            <a:extLst>
              <a:ext uri="{FF2B5EF4-FFF2-40B4-BE49-F238E27FC236}">
                <a16:creationId xmlns:a16="http://schemas.microsoft.com/office/drawing/2014/main" id="{70A76B9D-F0D0-824D-A71E-A5676F94A3F5}"/>
              </a:ext>
            </a:extLst>
          </p:cNvPr>
          <p:cNvSpPr>
            <a:spLocks noGrp="1"/>
          </p:cNvSpPr>
          <p:nvPr>
            <p:ph type="sldNum" sz="quarter" idx="12"/>
          </p:nvPr>
        </p:nvSpPr>
        <p:spPr/>
        <p:txBody>
          <a:bodyPr/>
          <a:lstStyle/>
          <a:p>
            <a:fld id="{E1E1CD7C-2161-7D43-862E-CE4C333CD873}" type="slidenum">
              <a:rPr lang="fr-FR" smtClean="0"/>
              <a:pPr/>
              <a:t>53</a:t>
            </a:fld>
            <a:endParaRPr lang="fr-FR"/>
          </a:p>
        </p:txBody>
      </p:sp>
    </p:spTree>
    <p:extLst>
      <p:ext uri="{BB962C8B-B14F-4D97-AF65-F5344CB8AC3E}">
        <p14:creationId xmlns:p14="http://schemas.microsoft.com/office/powerpoint/2010/main" val="3385820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Conclusion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bg1">
              <a:lumMod val="65000"/>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Final remarks and future investigations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554EF0AF-1F57-4C46-988F-424A46472917}"/>
              </a:ext>
            </a:extLst>
          </p:cNvPr>
          <p:cNvSpPr txBox="1"/>
          <p:nvPr/>
        </p:nvSpPr>
        <p:spPr>
          <a:xfrm>
            <a:off x="415669" y="1013418"/>
            <a:ext cx="8312662" cy="3476657"/>
          </a:xfrm>
          <a:prstGeom prst="rect">
            <a:avLst/>
          </a:prstGeom>
          <a:noFill/>
        </p:spPr>
        <p:txBody>
          <a:bodyPr wrap="square" anchor="t">
            <a:noAutofit/>
          </a:bodyPr>
          <a:lstStyle/>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 new neural network architecture was proposed to learn linear MPC controllers from data, featuring a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pQP</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non-linearity, which was shown to be a suitable function class to accomplish the learning task</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The non-linear layers can be transformed into PWA functions before deployment so that the NN evaluation does not require solving optimization problems</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The final complexity can be controlled by the user by choosing a suitable network size</a:t>
            </a:r>
          </a:p>
        </p:txBody>
      </p:sp>
      <p:sp>
        <p:nvSpPr>
          <p:cNvPr id="3" name="Slide Number Placeholder 2">
            <a:extLst>
              <a:ext uri="{FF2B5EF4-FFF2-40B4-BE49-F238E27FC236}">
                <a16:creationId xmlns:a16="http://schemas.microsoft.com/office/drawing/2014/main" id="{943373ED-7FAE-544D-83B0-766DC80B4366}"/>
              </a:ext>
            </a:extLst>
          </p:cNvPr>
          <p:cNvSpPr>
            <a:spLocks noGrp="1"/>
          </p:cNvSpPr>
          <p:nvPr>
            <p:ph type="sldNum" sz="quarter" idx="16"/>
          </p:nvPr>
        </p:nvSpPr>
        <p:spPr/>
        <p:txBody>
          <a:bodyPr/>
          <a:lstStyle/>
          <a:p>
            <a:fld id="{E1E1CD7C-2161-7D43-862E-CE4C333CD873}" type="slidenum">
              <a:rPr lang="fr-FR" smtClean="0"/>
              <a:pPr/>
              <a:t>54</a:t>
            </a:fld>
            <a:endParaRPr lang="fr-FR" dirty="0"/>
          </a:p>
        </p:txBody>
      </p:sp>
    </p:spTree>
    <p:extLst>
      <p:ext uri="{BB962C8B-B14F-4D97-AF65-F5344CB8AC3E}">
        <p14:creationId xmlns:p14="http://schemas.microsoft.com/office/powerpoint/2010/main" val="305166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Conclusion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bg1">
              <a:lumMod val="65000"/>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Final remarks and future investigations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554EF0AF-1F57-4C46-988F-424A46472917}"/>
              </a:ext>
            </a:extLst>
          </p:cNvPr>
          <p:cNvSpPr txBox="1"/>
          <p:nvPr/>
        </p:nvSpPr>
        <p:spPr>
          <a:xfrm>
            <a:off x="415669" y="1013418"/>
            <a:ext cx="8312662" cy="3476657"/>
          </a:xfrm>
          <a:prstGeom prst="rect">
            <a:avLst/>
          </a:prstGeom>
          <a:noFill/>
        </p:spPr>
        <p:txBody>
          <a:bodyPr wrap="square" anchor="t">
            <a:noAutofit/>
          </a:bodyPr>
          <a:lstStyle/>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 new neural network architecture was proposed to learn linear MPC controllers from data, featuring a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pQP</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non-linearity, which was shown to be a suitable function class to accomplish the learning task</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The non-linear layers can be transformed into PWA functions before deployment so that the NN evaluation does not require solving optimization problems</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The final complexity can be controlled by the user by choosing a suitable network size</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Theoretical future investigations could focus on linking the training loss directly to the worst-case approximation error, or even to closed-loop stability</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From an experimental point of view, ML models could be used to learn more complex (e.g. MIQP) MPC formulations, which are popular in the fields that also require fast actuation (e.g. electrical drives)</a:t>
            </a:r>
          </a:p>
          <a:p>
            <a:pPr marL="171450" indent="-171450" algn="just">
              <a:lnSpc>
                <a:spcPct val="150000"/>
              </a:lnSpc>
              <a:spcAft>
                <a:spcPts val="1000"/>
              </a:spcAft>
              <a:buFont typeface="Arial" panose="020B0604020202020204" pitchFamily="34" charset="0"/>
              <a:buChar char="•"/>
            </a:pP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3" name="Slide Number Placeholder 2">
            <a:extLst>
              <a:ext uri="{FF2B5EF4-FFF2-40B4-BE49-F238E27FC236}">
                <a16:creationId xmlns:a16="http://schemas.microsoft.com/office/drawing/2014/main" id="{48AB4A1A-9F1F-AB43-93A2-3FD376472E25}"/>
              </a:ext>
            </a:extLst>
          </p:cNvPr>
          <p:cNvSpPr>
            <a:spLocks noGrp="1"/>
          </p:cNvSpPr>
          <p:nvPr>
            <p:ph type="sldNum" sz="quarter" idx="16"/>
          </p:nvPr>
        </p:nvSpPr>
        <p:spPr/>
        <p:txBody>
          <a:bodyPr/>
          <a:lstStyle/>
          <a:p>
            <a:fld id="{E1E1CD7C-2161-7D43-862E-CE4C333CD873}" type="slidenum">
              <a:rPr lang="fr-FR" smtClean="0"/>
              <a:pPr/>
              <a:t>55</a:t>
            </a:fld>
            <a:endParaRPr lang="fr-FR" dirty="0"/>
          </a:p>
        </p:txBody>
      </p:sp>
    </p:spTree>
    <p:extLst>
      <p:ext uri="{BB962C8B-B14F-4D97-AF65-F5344CB8AC3E}">
        <p14:creationId xmlns:p14="http://schemas.microsoft.com/office/powerpoint/2010/main" val="3883438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Part 4</a:t>
            </a:r>
            <a:endParaRPr lang="fr-CH" sz="2000" spc="-80" dirty="0"/>
          </a:p>
        </p:txBody>
      </p:sp>
      <p:sp>
        <p:nvSpPr>
          <p:cNvPr id="5" name="Rectangle 4">
            <a:extLst>
              <a:ext uri="{FF2B5EF4-FFF2-40B4-BE49-F238E27FC236}">
                <a16:creationId xmlns:a16="http://schemas.microsoft.com/office/drawing/2014/main" id="{241CACAA-8273-C24B-88D8-2E311B232FE8}"/>
              </a:ext>
            </a:extLst>
          </p:cNvPr>
          <p:cNvSpPr/>
          <p:nvPr/>
        </p:nvSpPr>
        <p:spPr>
          <a:xfrm>
            <a:off x="2160971" y="1809098"/>
            <a:ext cx="4822058" cy="762652"/>
          </a:xfrm>
          <a:prstGeom prst="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en-GB" sz="1600" b="1" dirty="0">
                <a:solidFill>
                  <a:schemeClr val="bg1"/>
                </a:solidFill>
                <a:latin typeface="Helvetica" pitchFamily="2" charset="0"/>
              </a:rPr>
              <a:t>Final considerations</a:t>
            </a:r>
          </a:p>
        </p:txBody>
      </p:sp>
      <p:sp>
        <p:nvSpPr>
          <p:cNvPr id="3" name="Slide Number Placeholder 2">
            <a:extLst>
              <a:ext uri="{FF2B5EF4-FFF2-40B4-BE49-F238E27FC236}">
                <a16:creationId xmlns:a16="http://schemas.microsoft.com/office/drawing/2014/main" id="{B3445364-A3C7-6F4B-BFCE-49F9060EF144}"/>
              </a:ext>
            </a:extLst>
          </p:cNvPr>
          <p:cNvSpPr>
            <a:spLocks noGrp="1"/>
          </p:cNvSpPr>
          <p:nvPr>
            <p:ph type="sldNum" sz="quarter" idx="16"/>
          </p:nvPr>
        </p:nvSpPr>
        <p:spPr/>
        <p:txBody>
          <a:bodyPr/>
          <a:lstStyle/>
          <a:p>
            <a:fld id="{E1E1CD7C-2161-7D43-862E-CE4C333CD873}" type="slidenum">
              <a:rPr lang="fr-FR" smtClean="0"/>
              <a:pPr/>
              <a:t>56</a:t>
            </a:fld>
            <a:endParaRPr lang="fr-FR" dirty="0"/>
          </a:p>
        </p:txBody>
      </p:sp>
    </p:spTree>
    <p:extLst>
      <p:ext uri="{BB962C8B-B14F-4D97-AF65-F5344CB8AC3E}">
        <p14:creationId xmlns:p14="http://schemas.microsoft.com/office/powerpoint/2010/main" val="1460813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0785BCB3-A32C-574F-92D3-F693F584FA29}"/>
              </a:ext>
            </a:extLst>
          </p:cNvPr>
          <p:cNvSpPr txBox="1"/>
          <p:nvPr/>
        </p:nvSpPr>
        <p:spPr>
          <a:xfrm>
            <a:off x="415668" y="1033477"/>
            <a:ext cx="8312661" cy="4030655"/>
          </a:xfrm>
          <a:prstGeom prst="rect">
            <a:avLst/>
          </a:prstGeom>
          <a:noFill/>
        </p:spPr>
        <p:txBody>
          <a:bodyPr wrap="square">
            <a:spAutoFit/>
          </a:bodyPr>
          <a:lstStyle/>
          <a:p>
            <a:pPr marL="171450" indent="-171450" algn="just">
              <a:lnSpc>
                <a:spcPct val="150000"/>
              </a:lnSpc>
              <a:spcAft>
                <a:spcPts val="1000"/>
              </a:spcAft>
              <a:buFont typeface="Wingdings" pitchFamily="2" charset="2"/>
              <a:buChar char="Ø"/>
            </a:pPr>
            <a:r>
              <a:rPr lang="en-GB" sz="1200" dirty="0">
                <a:solidFill>
                  <a:srgbClr val="000000"/>
                </a:solidFill>
                <a:effectLst/>
                <a:latin typeface="Helvetica" pitchFamily="2" charset="0"/>
              </a:rPr>
              <a:t>Chalet, </a:t>
            </a:r>
            <a:r>
              <a:rPr lang="en-GB" sz="1200" dirty="0" err="1">
                <a:solidFill>
                  <a:srgbClr val="000000"/>
                </a:solidFill>
                <a:effectLst/>
                <a:latin typeface="Helvetica" pitchFamily="2" charset="0"/>
              </a:rPr>
              <a:t>Bujaroska</a:t>
            </a:r>
            <a:r>
              <a:rPr lang="en-GB" sz="1200" dirty="0">
                <a:solidFill>
                  <a:srgbClr val="000000"/>
                </a:solidFill>
                <a:effectLst/>
                <a:latin typeface="Helvetica" pitchFamily="2" charset="0"/>
              </a:rPr>
              <a:t>, </a:t>
            </a:r>
            <a:r>
              <a:rPr lang="en-GB" sz="1200" dirty="0" err="1">
                <a:solidFill>
                  <a:srgbClr val="000000"/>
                </a:solidFill>
                <a:effectLst/>
                <a:latin typeface="Helvetica" pitchFamily="2" charset="0"/>
              </a:rPr>
              <a:t>Germeni</a:t>
            </a:r>
            <a:r>
              <a:rPr lang="en-GB" sz="1200" dirty="0">
                <a:solidFill>
                  <a:srgbClr val="000000"/>
                </a:solidFill>
                <a:effectLst/>
                <a:latin typeface="Helvetica" pitchFamily="2" charset="0"/>
              </a:rPr>
              <a:t>, </a:t>
            </a:r>
            <a:r>
              <a:rPr lang="en-GB" sz="1200" dirty="0" err="1">
                <a:solidFill>
                  <a:srgbClr val="000000"/>
                </a:solidFill>
                <a:effectLst/>
                <a:latin typeface="Helvetica" pitchFamily="2" charset="0"/>
              </a:rPr>
              <a:t>Ghandri</a:t>
            </a:r>
            <a:r>
              <a:rPr lang="en-GB" sz="1200" dirty="0">
                <a:solidFill>
                  <a:srgbClr val="000000"/>
                </a:solidFill>
                <a:effectLst/>
                <a:latin typeface="Helvetica" pitchFamily="2" charset="0"/>
              </a:rPr>
              <a:t>, </a:t>
            </a:r>
            <a:r>
              <a:rPr lang="en-GB" sz="1200" b="1" dirty="0">
                <a:solidFill>
                  <a:srgbClr val="000000"/>
                </a:solidFill>
                <a:effectLst/>
                <a:latin typeface="Helvetica" pitchFamily="2" charset="0"/>
              </a:rPr>
              <a:t>Maddalena</a:t>
            </a:r>
            <a:r>
              <a:rPr lang="en-GB" sz="1200" dirty="0">
                <a:solidFill>
                  <a:srgbClr val="000000"/>
                </a:solidFill>
                <a:effectLst/>
                <a:latin typeface="Helvetica" pitchFamily="2" charset="0"/>
              </a:rPr>
              <a:t>, Modi, </a:t>
            </a:r>
            <a:r>
              <a:rPr lang="en-GB" sz="1200" dirty="0" err="1">
                <a:solidFill>
                  <a:srgbClr val="000000"/>
                </a:solidFill>
                <a:effectLst/>
                <a:latin typeface="Helvetica" pitchFamily="2" charset="0"/>
              </a:rPr>
              <a:t>Olopoenia</a:t>
            </a:r>
            <a:r>
              <a:rPr lang="en-GB" sz="1200" dirty="0">
                <a:solidFill>
                  <a:srgbClr val="000000"/>
                </a:solidFill>
                <a:effectLst/>
                <a:latin typeface="Helvetica" pitchFamily="2" charset="0"/>
              </a:rPr>
              <a:t>, Thompson, </a:t>
            </a:r>
            <a:r>
              <a:rPr lang="en-GB" sz="1200" dirty="0" err="1">
                <a:solidFill>
                  <a:srgbClr val="000000"/>
                </a:solidFill>
                <a:effectLst/>
                <a:latin typeface="Helvetica" pitchFamily="2" charset="0"/>
              </a:rPr>
              <a:t>Togninalli</a:t>
            </a:r>
            <a:r>
              <a:rPr lang="en-GB" sz="1200" dirty="0">
                <a:solidFill>
                  <a:srgbClr val="000000"/>
                </a:solidFill>
                <a:effectLst/>
                <a:latin typeface="Helvetica" pitchFamily="2" charset="0"/>
              </a:rPr>
              <a:t>, </a:t>
            </a:r>
            <a:r>
              <a:rPr lang="en-GB" sz="1200" dirty="0" err="1">
                <a:solidFill>
                  <a:srgbClr val="000000"/>
                </a:solidFill>
                <a:effectLst/>
                <a:latin typeface="Helvetica" pitchFamily="2" charset="0"/>
              </a:rPr>
              <a:t>Briggs.“Mapping</a:t>
            </a:r>
            <a:r>
              <a:rPr lang="en-GB" sz="1200" dirty="0">
                <a:solidFill>
                  <a:srgbClr val="000000"/>
                </a:solidFill>
                <a:effectLst/>
                <a:latin typeface="Helvetica" pitchFamily="2" charset="0"/>
              </a:rPr>
              <a:t> the insomnia severity index instrument to EQ-5D health state utilities: A United Kingdom Perspective.” </a:t>
            </a:r>
            <a:r>
              <a:rPr lang="en-GB" sz="1200" dirty="0" err="1">
                <a:solidFill>
                  <a:srgbClr val="000000"/>
                </a:solidFill>
                <a:effectLst/>
                <a:latin typeface="Helvetica" pitchFamily="2" charset="0"/>
              </a:rPr>
              <a:t>PharmacoEconomics</a:t>
            </a:r>
            <a:r>
              <a:rPr lang="en-GB" sz="1200" dirty="0">
                <a:solidFill>
                  <a:srgbClr val="000000"/>
                </a:solidFill>
                <a:effectLst/>
                <a:latin typeface="Helvetica" pitchFamily="2" charset="0"/>
              </a:rPr>
              <a:t>-Open (2023).</a:t>
            </a:r>
          </a:p>
          <a:p>
            <a:pPr marL="171450" indent="-171450" algn="just">
              <a:lnSpc>
                <a:spcPct val="150000"/>
              </a:lnSpc>
              <a:spcAft>
                <a:spcPts val="1000"/>
              </a:spcAft>
              <a:buFont typeface="Wingdings" pitchFamily="2" charset="2"/>
              <a:buChar char="Ø"/>
            </a:pPr>
            <a:r>
              <a:rPr lang="en-GB" sz="1200" dirty="0" err="1">
                <a:solidFill>
                  <a:srgbClr val="000000"/>
                </a:solidFill>
                <a:latin typeface="Helvetica" pitchFamily="2" charset="0"/>
              </a:rPr>
              <a:t>Rosolia</a:t>
            </a:r>
            <a:r>
              <a:rPr lang="en-GB" sz="1200" dirty="0">
                <a:solidFill>
                  <a:srgbClr val="000000"/>
                </a:solidFill>
                <a:latin typeface="Helvetica" pitchFamily="2" charset="0"/>
              </a:rPr>
              <a:t>, Lian, </a:t>
            </a:r>
            <a:r>
              <a:rPr lang="en-GB" sz="1200" b="1" dirty="0">
                <a:solidFill>
                  <a:srgbClr val="000000"/>
                </a:solidFill>
                <a:latin typeface="Helvetica" pitchFamily="2" charset="0"/>
              </a:rPr>
              <a:t>Maddalena</a:t>
            </a:r>
            <a:r>
              <a:rPr lang="en-GB" sz="1200" dirty="0">
                <a:solidFill>
                  <a:srgbClr val="000000"/>
                </a:solidFill>
                <a:latin typeface="Helvetica" pitchFamily="2" charset="0"/>
              </a:rPr>
              <a:t>, Ferrari-</a:t>
            </a:r>
            <a:r>
              <a:rPr lang="en-GB" sz="1200" dirty="0" err="1">
                <a:solidFill>
                  <a:srgbClr val="000000"/>
                </a:solidFill>
                <a:latin typeface="Helvetica" pitchFamily="2" charset="0"/>
              </a:rPr>
              <a:t>Trecate</a:t>
            </a:r>
            <a:r>
              <a:rPr lang="en-GB" sz="1200" dirty="0">
                <a:solidFill>
                  <a:srgbClr val="000000"/>
                </a:solidFill>
                <a:latin typeface="Helvetica" pitchFamily="2" charset="0"/>
              </a:rPr>
              <a:t>, Jones. “On the optimality and convergence properties of the iterative learning model predictive controller.” IEEE Transactions on Automatic Control (2022).</a:t>
            </a:r>
            <a:endParaRPr lang="en-GB" sz="1200" dirty="0">
              <a:solidFill>
                <a:srgbClr val="000000"/>
              </a:solidFill>
              <a:effectLst/>
              <a:latin typeface="Helvetica" pitchFamily="2" charset="0"/>
            </a:endParaRPr>
          </a:p>
          <a:p>
            <a:pPr marL="171450" indent="-171450" algn="just">
              <a:lnSpc>
                <a:spcPct val="150000"/>
              </a:lnSpc>
              <a:spcAft>
                <a:spcPts val="1000"/>
              </a:spcAft>
              <a:buFont typeface="Wingdings" pitchFamily="2" charset="2"/>
              <a:buChar char="Ø"/>
            </a:pPr>
            <a:r>
              <a:rPr lang="en-GB" sz="1200" dirty="0">
                <a:solidFill>
                  <a:srgbClr val="000000"/>
                </a:solidFill>
                <a:latin typeface="Helvetica" pitchFamily="2" charset="0"/>
              </a:rPr>
              <a:t>Chakrabarty, </a:t>
            </a:r>
            <a:r>
              <a:rPr lang="en-GB" sz="1200" b="1" dirty="0">
                <a:solidFill>
                  <a:srgbClr val="000000"/>
                </a:solidFill>
                <a:latin typeface="Helvetica" pitchFamily="2" charset="0"/>
              </a:rPr>
              <a:t>Maddalena</a:t>
            </a:r>
            <a:r>
              <a:rPr lang="en-GB" sz="1200" dirty="0">
                <a:solidFill>
                  <a:srgbClr val="000000"/>
                </a:solidFill>
                <a:latin typeface="Helvetica" pitchFamily="2" charset="0"/>
              </a:rPr>
              <a:t>, </a:t>
            </a:r>
            <a:r>
              <a:rPr lang="en-GB" sz="1200" dirty="0" err="1">
                <a:solidFill>
                  <a:srgbClr val="000000"/>
                </a:solidFill>
                <a:latin typeface="Helvetica" pitchFamily="2" charset="0"/>
              </a:rPr>
              <a:t>Qiao</a:t>
            </a:r>
            <a:r>
              <a:rPr lang="en-GB" sz="1200" dirty="0">
                <a:solidFill>
                  <a:srgbClr val="000000"/>
                </a:solidFill>
                <a:latin typeface="Helvetica" pitchFamily="2" charset="0"/>
              </a:rPr>
              <a:t>, </a:t>
            </a:r>
            <a:r>
              <a:rPr lang="en-GB" sz="1200" dirty="0" err="1">
                <a:solidFill>
                  <a:srgbClr val="000000"/>
                </a:solidFill>
                <a:latin typeface="Helvetica" pitchFamily="2" charset="0"/>
              </a:rPr>
              <a:t>Laughman</a:t>
            </a:r>
            <a:r>
              <a:rPr lang="en-GB" sz="1200" dirty="0">
                <a:solidFill>
                  <a:srgbClr val="000000"/>
                </a:solidFill>
                <a:latin typeface="Helvetica" pitchFamily="2" charset="0"/>
              </a:rPr>
              <a:t>. “Scalable Bayesian optimization for model calibration: Case study on coupled building and HVAC dynamics.” Energy and Buildings (2021).</a:t>
            </a:r>
          </a:p>
          <a:p>
            <a:pPr marL="171450" indent="-171450" algn="just">
              <a:lnSpc>
                <a:spcPct val="150000"/>
              </a:lnSpc>
              <a:spcAft>
                <a:spcPts val="1000"/>
              </a:spcAft>
              <a:buFont typeface="Wingdings" pitchFamily="2" charset="2"/>
              <a:buChar char="Ø"/>
            </a:pPr>
            <a:r>
              <a:rPr lang="en-GB" sz="1200" b="1" dirty="0">
                <a:solidFill>
                  <a:srgbClr val="000000"/>
                </a:solidFill>
                <a:latin typeface="Helvetica" pitchFamily="2" charset="0"/>
              </a:rPr>
              <a:t>Maddalena</a:t>
            </a:r>
            <a:r>
              <a:rPr lang="en-GB" sz="1200" dirty="0">
                <a:solidFill>
                  <a:srgbClr val="000000"/>
                </a:solidFill>
                <a:latin typeface="Helvetica" pitchFamily="2" charset="0"/>
              </a:rPr>
              <a:t>, Jones. “NSM converges to a k-NN regressor under loose Lipschitz estimates.” IEEE Control Systems Letters (2020).</a:t>
            </a:r>
          </a:p>
          <a:p>
            <a:pPr marL="171450" indent="-171450" algn="just">
              <a:lnSpc>
                <a:spcPct val="150000"/>
              </a:lnSpc>
              <a:spcAft>
                <a:spcPts val="1000"/>
              </a:spcAft>
              <a:buFont typeface="Wingdings" pitchFamily="2" charset="2"/>
              <a:buChar char="Ø"/>
            </a:pPr>
            <a:r>
              <a:rPr lang="en-GB" sz="1200" b="1" dirty="0">
                <a:solidFill>
                  <a:srgbClr val="000000"/>
                </a:solidFill>
                <a:latin typeface="Helvetica" pitchFamily="2" charset="0"/>
              </a:rPr>
              <a:t>Maddalena</a:t>
            </a:r>
            <a:r>
              <a:rPr lang="en-GB" sz="1200" dirty="0">
                <a:solidFill>
                  <a:srgbClr val="000000"/>
                </a:solidFill>
                <a:latin typeface="Helvetica" pitchFamily="2" charset="0"/>
              </a:rPr>
              <a:t>, Jones. “Learning non-parametric models with guarantees: A smooth Lipschitz regression approach.” IFAC-</a:t>
            </a:r>
            <a:r>
              <a:rPr lang="en-GB" sz="1200" dirty="0" err="1">
                <a:solidFill>
                  <a:srgbClr val="000000"/>
                </a:solidFill>
                <a:latin typeface="Helvetica" pitchFamily="2" charset="0"/>
              </a:rPr>
              <a:t>PapersOnLine</a:t>
            </a:r>
            <a:r>
              <a:rPr lang="en-GB" sz="1200" dirty="0">
                <a:solidFill>
                  <a:srgbClr val="000000"/>
                </a:solidFill>
                <a:latin typeface="Helvetica" pitchFamily="2" charset="0"/>
              </a:rPr>
              <a:t> (2020).</a:t>
            </a:r>
          </a:p>
          <a:p>
            <a:pPr marL="171450" indent="-171450" algn="just">
              <a:lnSpc>
                <a:spcPct val="150000"/>
              </a:lnSpc>
              <a:spcAft>
                <a:spcPts val="1000"/>
              </a:spcAft>
              <a:buFont typeface="Wingdings" pitchFamily="2" charset="2"/>
              <a:buChar char="Ø"/>
            </a:pPr>
            <a:endParaRPr lang="en-GB" sz="1200" dirty="0">
              <a:solidFill>
                <a:srgbClr val="000000"/>
              </a:solidFill>
              <a:effectLst/>
              <a:latin typeface="Helvetica" pitchFamily="2" charset="0"/>
            </a:endParaRPr>
          </a:p>
        </p:txBody>
      </p:sp>
      <p:sp>
        <p:nvSpPr>
          <p:cNvPr id="7" name="Titre 1">
            <a:extLst>
              <a:ext uri="{FF2B5EF4-FFF2-40B4-BE49-F238E27FC236}">
                <a16:creationId xmlns:a16="http://schemas.microsoft.com/office/drawing/2014/main" id="{2B2E191E-5FD2-1346-8FDA-DBC83C69BAFB}"/>
              </a:ext>
            </a:extLst>
          </p:cNvPr>
          <p:cNvSpPr txBox="1">
            <a:spLocks/>
          </p:cNvSpPr>
          <p:nvPr/>
        </p:nvSpPr>
        <p:spPr>
          <a:xfrm>
            <a:off x="748275" y="79368"/>
            <a:ext cx="4353496" cy="399801"/>
          </a:xfrm>
          <a:prstGeom prst="rect">
            <a:avLst/>
          </a:prstGeom>
        </p:spPr>
        <p:txBody>
          <a:bodyPr vert="horz" lIns="180000" tIns="0" rIns="72000" bIns="46800" rtlCol="0" anchor="ctr">
            <a:noAutofit/>
          </a:bodyPr>
          <a:lst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nSpc>
                <a:spcPct val="100000"/>
              </a:lnSpc>
            </a:pPr>
            <a:r>
              <a:rPr lang="en-US" sz="2000"/>
              <a:t>Part 4</a:t>
            </a:r>
            <a:endParaRPr lang="fr-CH" sz="2000" spc="-80" dirty="0"/>
          </a:p>
        </p:txBody>
      </p:sp>
      <p:sp>
        <p:nvSpPr>
          <p:cNvPr id="8" name="TextBox 7">
            <a:extLst>
              <a:ext uri="{FF2B5EF4-FFF2-40B4-BE49-F238E27FC236}">
                <a16:creationId xmlns:a16="http://schemas.microsoft.com/office/drawing/2014/main" id="{65071D17-AE82-1046-B586-FE7380780109}"/>
              </a:ext>
            </a:extLst>
          </p:cNvPr>
          <p:cNvSpPr txBox="1"/>
          <p:nvPr/>
        </p:nvSpPr>
        <p:spPr>
          <a:xfrm>
            <a:off x="415669" y="611640"/>
            <a:ext cx="8312662" cy="342466"/>
          </a:xfrm>
          <a:prstGeom prst="rect">
            <a:avLst/>
          </a:prstGeom>
          <a:solidFill>
            <a:schemeClr val="accent6">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Published works that were not discussed in this thesis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2" name="Slide Number Placeholder 1">
            <a:extLst>
              <a:ext uri="{FF2B5EF4-FFF2-40B4-BE49-F238E27FC236}">
                <a16:creationId xmlns:a16="http://schemas.microsoft.com/office/drawing/2014/main" id="{452F3EF1-7277-0445-84B8-8B3F3DED5D0A}"/>
              </a:ext>
            </a:extLst>
          </p:cNvPr>
          <p:cNvSpPr>
            <a:spLocks noGrp="1"/>
          </p:cNvSpPr>
          <p:nvPr>
            <p:ph type="sldNum" sz="quarter" idx="16"/>
          </p:nvPr>
        </p:nvSpPr>
        <p:spPr/>
        <p:txBody>
          <a:bodyPr/>
          <a:lstStyle/>
          <a:p>
            <a:fld id="{E1E1CD7C-2161-7D43-862E-CE4C333CD873}" type="slidenum">
              <a:rPr lang="fr-FR" smtClean="0"/>
              <a:pPr/>
              <a:t>57</a:t>
            </a:fld>
            <a:endParaRPr lang="fr-FR" dirty="0"/>
          </a:p>
        </p:txBody>
      </p:sp>
    </p:spTree>
    <p:extLst>
      <p:ext uri="{BB962C8B-B14F-4D97-AF65-F5344CB8AC3E}">
        <p14:creationId xmlns:p14="http://schemas.microsoft.com/office/powerpoint/2010/main" val="96337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Part 4</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6">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Concluding remarks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1026" name="Picture 2" descr="Strong growth in ICT, electrical and electronics is opportunity to organize  | IndustriALL">
            <a:extLst>
              <a:ext uri="{FF2B5EF4-FFF2-40B4-BE49-F238E27FC236}">
                <a16:creationId xmlns:a16="http://schemas.microsoft.com/office/drawing/2014/main" id="{606A403B-3942-9B4D-A8FB-8945F2ECF0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82" t="-1" r="6446" b="3394"/>
          <a:stretch/>
        </p:blipFill>
        <p:spPr bwMode="auto">
          <a:xfrm>
            <a:off x="6001788" y="2443835"/>
            <a:ext cx="2409345" cy="1897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n HVAC guidance help prevent transmission of COVID-19? | McKinsey">
            <a:extLst>
              <a:ext uri="{FF2B5EF4-FFF2-40B4-BE49-F238E27FC236}">
                <a16:creationId xmlns:a16="http://schemas.microsoft.com/office/drawing/2014/main" id="{92B69DE6-61C6-9745-913A-15A37EFDE4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27" b="18735"/>
          <a:stretch/>
        </p:blipFill>
        <p:spPr bwMode="auto">
          <a:xfrm>
            <a:off x="3371253" y="2443834"/>
            <a:ext cx="2413100" cy="18976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815D91-3F94-0548-8D49-3F724EA0E1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0626"/>
          <a:stretch/>
        </p:blipFill>
        <p:spPr bwMode="auto">
          <a:xfrm>
            <a:off x="740718" y="2443834"/>
            <a:ext cx="2413100" cy="18976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878BAB-F71F-4B4D-B959-1953758BE280}"/>
              </a:ext>
            </a:extLst>
          </p:cNvPr>
          <p:cNvSpPr txBox="1"/>
          <p:nvPr/>
        </p:nvSpPr>
        <p:spPr>
          <a:xfrm>
            <a:off x="1651054" y="4434453"/>
            <a:ext cx="5829798" cy="342530"/>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dirty="0"/>
              <a:t>Final research output:</a:t>
            </a:r>
            <a:r>
              <a:rPr lang="en-GB" b="0" dirty="0"/>
              <a:t> 7 journal papers and 5 conference papers.</a:t>
            </a:r>
          </a:p>
        </p:txBody>
      </p:sp>
      <p:sp>
        <p:nvSpPr>
          <p:cNvPr id="14" name="TextBox 13">
            <a:extLst>
              <a:ext uri="{FF2B5EF4-FFF2-40B4-BE49-F238E27FC236}">
                <a16:creationId xmlns:a16="http://schemas.microsoft.com/office/drawing/2014/main" id="{7910D984-4128-664A-A646-77A6D10B0BCF}"/>
              </a:ext>
            </a:extLst>
          </p:cNvPr>
          <p:cNvSpPr txBox="1"/>
          <p:nvPr/>
        </p:nvSpPr>
        <p:spPr>
          <a:xfrm>
            <a:off x="415669" y="1081269"/>
            <a:ext cx="8312662" cy="1215717"/>
          </a:xfrm>
          <a:prstGeom prst="rect">
            <a:avLst/>
          </a:prstGeom>
          <a:no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l">
              <a:lnSpc>
                <a:spcPct val="100000"/>
              </a:lnSpc>
            </a:pPr>
            <a:r>
              <a:rPr lang="en-GB" b="0" dirty="0"/>
              <a:t>Throughout my doctoral studies, I have explored three different domains, contributing to them by: </a:t>
            </a:r>
          </a:p>
          <a:p>
            <a:pPr marL="171450" indent="-171450" algn="l">
              <a:lnSpc>
                <a:spcPct val="100000"/>
              </a:lnSpc>
              <a:buFont typeface="Arial" panose="020B0604020202020204" pitchFamily="34" charset="0"/>
              <a:buChar char="•"/>
            </a:pPr>
            <a:r>
              <a:rPr lang="en-GB" b="0" dirty="0"/>
              <a:t>Proposing a novel uncertainty quantification framework and illustrating how it could be used by the control community</a:t>
            </a:r>
          </a:p>
          <a:p>
            <a:pPr marL="171450" indent="-171450" algn="l">
              <a:lnSpc>
                <a:spcPct val="100000"/>
              </a:lnSpc>
              <a:buFont typeface="Arial" panose="020B0604020202020204" pitchFamily="34" charset="0"/>
              <a:buChar char="•"/>
            </a:pPr>
            <a:r>
              <a:rPr lang="en-GB" b="0" dirty="0"/>
              <a:t>Validating the use of GP-based MPC to tackle the temperature control of a building with a complex cooling system</a:t>
            </a:r>
          </a:p>
          <a:p>
            <a:pPr marL="171450" indent="-171450" algn="l">
              <a:lnSpc>
                <a:spcPct val="100000"/>
              </a:lnSpc>
              <a:buFont typeface="Arial" panose="020B0604020202020204" pitchFamily="34" charset="0"/>
              <a:buChar char="•"/>
            </a:pPr>
            <a:r>
              <a:rPr lang="en-GB" b="0" dirty="0"/>
              <a:t>Putting forward a new linear-MPC complexity reduction scheme based on a tailored NN architecture</a:t>
            </a:r>
          </a:p>
        </p:txBody>
      </p:sp>
      <p:sp>
        <p:nvSpPr>
          <p:cNvPr id="3" name="Slide Number Placeholder 2">
            <a:extLst>
              <a:ext uri="{FF2B5EF4-FFF2-40B4-BE49-F238E27FC236}">
                <a16:creationId xmlns:a16="http://schemas.microsoft.com/office/drawing/2014/main" id="{7BB650ED-76E6-5B4A-A56B-06CA0705C4CF}"/>
              </a:ext>
            </a:extLst>
          </p:cNvPr>
          <p:cNvSpPr>
            <a:spLocks noGrp="1"/>
          </p:cNvSpPr>
          <p:nvPr>
            <p:ph type="sldNum" sz="quarter" idx="16"/>
          </p:nvPr>
        </p:nvSpPr>
        <p:spPr/>
        <p:txBody>
          <a:bodyPr/>
          <a:lstStyle/>
          <a:p>
            <a:fld id="{E1E1CD7C-2161-7D43-862E-CE4C333CD873}" type="slidenum">
              <a:rPr lang="fr-FR" smtClean="0"/>
              <a:pPr/>
              <a:t>58</a:t>
            </a:fld>
            <a:endParaRPr lang="fr-FR" dirty="0"/>
          </a:p>
        </p:txBody>
      </p:sp>
    </p:spTree>
    <p:extLst>
      <p:ext uri="{BB962C8B-B14F-4D97-AF65-F5344CB8AC3E}">
        <p14:creationId xmlns:p14="http://schemas.microsoft.com/office/powerpoint/2010/main" val="259703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5E15C80-83ED-A84C-B10B-E97299202CFB}"/>
              </a:ext>
            </a:extLst>
          </p:cNvPr>
          <p:cNvSpPr txBox="1"/>
          <p:nvPr/>
        </p:nvSpPr>
        <p:spPr>
          <a:xfrm>
            <a:off x="1657101" y="1609652"/>
            <a:ext cx="5829798" cy="1391728"/>
          </a:xfrm>
          <a:prstGeom prst="rect">
            <a:avLst/>
          </a:prstGeom>
          <a:no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sz="2000" b="0" dirty="0">
                <a:latin typeface="Zapfino" panose="03030300040707070C03" pitchFamily="66" charset="77"/>
                <a:ea typeface="Brush Script MT" panose="03060802040406070304" pitchFamily="66" charset="-122"/>
                <a:cs typeface="Dreaming Outloud Script Pro" panose="020F0502020204030204" pitchFamily="34" charset="0"/>
              </a:rPr>
              <a:t>Thank you for your attention</a:t>
            </a:r>
          </a:p>
        </p:txBody>
      </p:sp>
      <p:sp>
        <p:nvSpPr>
          <p:cNvPr id="2" name="Slide Number Placeholder 1">
            <a:extLst>
              <a:ext uri="{FF2B5EF4-FFF2-40B4-BE49-F238E27FC236}">
                <a16:creationId xmlns:a16="http://schemas.microsoft.com/office/drawing/2014/main" id="{39BAB963-0C41-2E4C-8996-F5F0C5F18EE3}"/>
              </a:ext>
            </a:extLst>
          </p:cNvPr>
          <p:cNvSpPr>
            <a:spLocks noGrp="1"/>
          </p:cNvSpPr>
          <p:nvPr>
            <p:ph type="sldNum" sz="quarter" idx="16"/>
          </p:nvPr>
        </p:nvSpPr>
        <p:spPr/>
        <p:txBody>
          <a:bodyPr/>
          <a:lstStyle/>
          <a:p>
            <a:fld id="{E1E1CD7C-2161-7D43-862E-CE4C333CD873}" type="slidenum">
              <a:rPr lang="fr-FR" smtClean="0"/>
              <a:pPr/>
              <a:t>59</a:t>
            </a:fld>
            <a:endParaRPr lang="fr-FR" dirty="0"/>
          </a:p>
        </p:txBody>
      </p:sp>
    </p:spTree>
    <p:extLst>
      <p:ext uri="{BB962C8B-B14F-4D97-AF65-F5344CB8AC3E}">
        <p14:creationId xmlns:p14="http://schemas.microsoft.com/office/powerpoint/2010/main" val="1260584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E672B-E235-4E43-AAD1-FA1CE3769BD1}"/>
              </a:ext>
            </a:extLst>
          </p:cNvPr>
          <p:cNvPicPr>
            <a:picLocks noChangeAspect="1"/>
          </p:cNvPicPr>
          <p:nvPr/>
        </p:nvPicPr>
        <p:blipFill>
          <a:blip r:embed="rId3"/>
          <a:stretch>
            <a:fillRect/>
          </a:stretch>
        </p:blipFill>
        <p:spPr>
          <a:xfrm>
            <a:off x="694487" y="979119"/>
            <a:ext cx="7669110" cy="4157657"/>
          </a:xfrm>
          <a:prstGeom prst="rect">
            <a:avLst/>
          </a:prstGeom>
        </p:spPr>
      </p:pic>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Kernels and their RKHSs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16" name="Rectangle 15">
            <a:extLst>
              <a:ext uri="{FF2B5EF4-FFF2-40B4-BE49-F238E27FC236}">
                <a16:creationId xmlns:a16="http://schemas.microsoft.com/office/drawing/2014/main" id="{2DFE4334-1048-0842-BD07-E5ED7ED9B615}"/>
              </a:ext>
            </a:extLst>
          </p:cNvPr>
          <p:cNvSpPr/>
          <p:nvPr/>
        </p:nvSpPr>
        <p:spPr>
          <a:xfrm>
            <a:off x="3337752" y="2452954"/>
            <a:ext cx="2468494" cy="7671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b"/>
          <a:lstStyle/>
          <a:p>
            <a:pPr algn="ctr"/>
            <a:r>
              <a:rPr lang="en-GB" sz="1200" b="1" dirty="0">
                <a:solidFill>
                  <a:schemeClr val="tx1">
                    <a:lumMod val="50000"/>
                  </a:schemeClr>
                </a:solidFill>
                <a:effectLst/>
                <a:latin typeface="Helvetica" pitchFamily="2" charset="0"/>
              </a:rPr>
              <a:t>The RKHS of certain PD kernels is dense in the space of continuous functions</a:t>
            </a:r>
            <a:r>
              <a:rPr lang="en-GB" sz="1200" b="1" dirty="0">
                <a:solidFill>
                  <a:schemeClr val="tx1">
                    <a:lumMod val="50000"/>
                  </a:schemeClr>
                </a:solidFill>
                <a:latin typeface="Helvetica" pitchFamily="2" charset="0"/>
              </a:rPr>
              <a:t>.</a:t>
            </a:r>
            <a:endParaRPr lang="en-GB" sz="1200" b="1" dirty="0">
              <a:solidFill>
                <a:schemeClr val="tx1">
                  <a:lumMod val="50000"/>
                </a:schemeClr>
              </a:solidFill>
              <a:effectLst/>
              <a:latin typeface="Helvetica" pitchFamily="2" charset="0"/>
            </a:endParaRPr>
          </a:p>
        </p:txBody>
      </p:sp>
      <p:sp>
        <p:nvSpPr>
          <p:cNvPr id="3" name="Slide Number Placeholder 2">
            <a:extLst>
              <a:ext uri="{FF2B5EF4-FFF2-40B4-BE49-F238E27FC236}">
                <a16:creationId xmlns:a16="http://schemas.microsoft.com/office/drawing/2014/main" id="{35D73AA9-057B-4C4A-AFC1-E5404268C302}"/>
              </a:ext>
            </a:extLst>
          </p:cNvPr>
          <p:cNvSpPr>
            <a:spLocks noGrp="1"/>
          </p:cNvSpPr>
          <p:nvPr>
            <p:ph type="sldNum" sz="quarter" idx="16"/>
          </p:nvPr>
        </p:nvSpPr>
        <p:spPr/>
        <p:txBody>
          <a:bodyPr/>
          <a:lstStyle/>
          <a:p>
            <a:fld id="{E1E1CD7C-2161-7D43-862E-CE4C333CD873}" type="slidenum">
              <a:rPr lang="fr-FR" smtClean="0"/>
              <a:pPr/>
              <a:t>6</a:t>
            </a:fld>
            <a:endParaRPr lang="fr-FR" dirty="0"/>
          </a:p>
        </p:txBody>
      </p:sp>
    </p:spTree>
    <p:extLst>
      <p:ext uri="{BB962C8B-B14F-4D97-AF65-F5344CB8AC3E}">
        <p14:creationId xmlns:p14="http://schemas.microsoft.com/office/powerpoint/2010/main" val="2935483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C918C17-E6BB-AF4F-8C5E-E7982F18B87A}"/>
              </a:ext>
            </a:extLst>
          </p:cNvPr>
          <p:cNvSpPr/>
          <p:nvPr/>
        </p:nvSpPr>
        <p:spPr>
          <a:xfrm>
            <a:off x="415669" y="2224216"/>
            <a:ext cx="8312662" cy="2100649"/>
          </a:xfrm>
          <a:prstGeom prst="rect">
            <a:avLst/>
          </a:prstGeom>
          <a:solidFill>
            <a:schemeClr val="accent1">
              <a:alpha val="147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Results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Hard error-bounds in a kernelized setting</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50" name="Picture 49" descr="\documentclass{article}&#10;\usepackage{amsmath}&#10;\usepackage{amsfonts}&#10;&#10;\usepackage[a4paper, total={5.5in, 8in}]{geometry}&#10;&#10;\pagestyle{empty}&#10;&#10;\newcommand{\rknorm}[1]{\left\| #1 \right\|_\mathcal{H}}&#10;\newcommand{\rknner}[2]{\langle #1, #2 \rangle_\mathcal{H}}&#10;&#10;\begin{document}&#10;&#10;\noindent $$\{(x_i,y_i)\}_{i=1}^d$$&#10;\end{document}" title="IguanaTex Bitmap Display">
            <a:extLst>
              <a:ext uri="{FF2B5EF4-FFF2-40B4-BE49-F238E27FC236}">
                <a16:creationId xmlns:a16="http://schemas.microsoft.com/office/drawing/2014/main" id="{295289A9-5D7A-5445-97A4-49C55CC5267C}"/>
              </a:ext>
            </a:extLst>
          </p:cNvPr>
          <p:cNvPicPr>
            <a:picLocks noChangeAspect="1"/>
          </p:cNvPicPr>
          <p:nvPr>
            <p:custDataLst>
              <p:tags r:id="rId1"/>
            </p:custDataLst>
          </p:nvPr>
        </p:nvPicPr>
        <p:blipFill>
          <a:blip r:embed="rId9"/>
          <a:stretch>
            <a:fillRect/>
          </a:stretch>
        </p:blipFill>
        <p:spPr>
          <a:xfrm>
            <a:off x="499694" y="1461874"/>
            <a:ext cx="1036320" cy="243840"/>
          </a:xfrm>
          <a:prstGeom prst="rect">
            <a:avLst/>
          </a:prstGeom>
        </p:spPr>
      </p:pic>
      <p:pic>
        <p:nvPicPr>
          <p:cNvPr id="24" name="Picture 23" descr="\documentclass{article}&#10;\usepackage{amsmath}&#10;\usepackage{amsfonts}&#10;&#10;\usepackage[a4paper, total={5.5in, 8in}]{geometry}&#10;&#10;\pagestyle{empty}&#10;&#10;\newcommand{\rknorm}[1]{\left\| #1 \right\|_\mathcal{H}}&#10;\newcommand{\rknner}[2]{\langle #1, #2 \rangle_\mathcal{H}}&#10;&#10;\begin{document}&#10;&#10;\noindent $$y_i = f^\star(x_i) + \delta_i$$&#10;\end{document}" title="IguanaTex Bitmap Display">
            <a:extLst>
              <a:ext uri="{FF2B5EF4-FFF2-40B4-BE49-F238E27FC236}">
                <a16:creationId xmlns:a16="http://schemas.microsoft.com/office/drawing/2014/main" id="{374E7823-3246-0547-9A52-AA77639D75EB}"/>
              </a:ext>
            </a:extLst>
          </p:cNvPr>
          <p:cNvPicPr>
            <a:picLocks noChangeAspect="1"/>
          </p:cNvPicPr>
          <p:nvPr>
            <p:custDataLst>
              <p:tags r:id="rId2"/>
            </p:custDataLst>
          </p:nvPr>
        </p:nvPicPr>
        <p:blipFill>
          <a:blip r:embed="rId10"/>
          <a:stretch>
            <a:fillRect/>
          </a:stretch>
        </p:blipFill>
        <p:spPr>
          <a:xfrm>
            <a:off x="499694" y="1757017"/>
            <a:ext cx="1381760" cy="203200"/>
          </a:xfrm>
          <a:prstGeom prst="rect">
            <a:avLst/>
          </a:prstGeom>
        </p:spPr>
      </p:pic>
      <p:pic>
        <p:nvPicPr>
          <p:cNvPr id="17" name="Picture 16" descr="\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title="IguanaTex Bitmap Display">
            <a:extLst>
              <a:ext uri="{FF2B5EF4-FFF2-40B4-BE49-F238E27FC236}">
                <a16:creationId xmlns:a16="http://schemas.microsoft.com/office/drawing/2014/main" id="{97D02AC8-6B80-F746-BF6B-0D3865E50B9E}"/>
              </a:ext>
            </a:extLst>
          </p:cNvPr>
          <p:cNvPicPr>
            <a:picLocks noChangeAspect="1"/>
          </p:cNvPicPr>
          <p:nvPr>
            <p:custDataLst>
              <p:tags r:id="rId3"/>
            </p:custDataLst>
          </p:nvPr>
        </p:nvPicPr>
        <p:blipFill>
          <a:blip r:embed="rId11"/>
          <a:stretch>
            <a:fillRect/>
          </a:stretch>
        </p:blipFill>
        <p:spPr>
          <a:xfrm>
            <a:off x="2204120" y="1461874"/>
            <a:ext cx="1483360" cy="182880"/>
          </a:xfrm>
          <a:prstGeom prst="rect">
            <a:avLst/>
          </a:prstGeom>
        </p:spPr>
      </p:pic>
      <p:pic>
        <p:nvPicPr>
          <p:cNvPr id="22" name="Picture 21" descr="\documentclass{article}&#10;\usepackage{amsmath}&#10;\usepackage{amsfonts}&#10;&#10;\usepackage[a4paper, total={5.5in, 8in}]{geometry}&#10;&#10;\pagestyle{empty}&#10;&#10;\newcommand{\rknorm}[1]{\left\| #1 \right\|_\mathcal{H}}&#10;\newcommand{\rknner}[2]{\langle #1, #2 \rangle_\mathcal{H}}&#10;&#10;\begin{document}&#10;&#10;\noindent $$|\delta_i| \leq \bar\delta$$&#10;\end{document}" title="IguanaTex Bitmap Display">
            <a:extLst>
              <a:ext uri="{FF2B5EF4-FFF2-40B4-BE49-F238E27FC236}">
                <a16:creationId xmlns:a16="http://schemas.microsoft.com/office/drawing/2014/main" id="{FC25D025-73A7-F04E-90B8-8EBF0AE9D279}"/>
              </a:ext>
            </a:extLst>
          </p:cNvPr>
          <p:cNvPicPr>
            <a:picLocks noChangeAspect="1"/>
          </p:cNvPicPr>
          <p:nvPr>
            <p:custDataLst>
              <p:tags r:id="rId4"/>
            </p:custDataLst>
          </p:nvPr>
        </p:nvPicPr>
        <p:blipFill>
          <a:blip r:embed="rId12"/>
          <a:stretch>
            <a:fillRect/>
          </a:stretch>
        </p:blipFill>
        <p:spPr>
          <a:xfrm>
            <a:off x="2204120" y="1730596"/>
            <a:ext cx="609600" cy="223520"/>
          </a:xfrm>
          <a:prstGeom prst="rect">
            <a:avLst/>
          </a:prstGeom>
        </p:spPr>
      </p:pic>
      <p:pic>
        <p:nvPicPr>
          <p:cNvPr id="43" name="Picture 42" descr="\documentclass{article}&#10;\usepackage{amsmath}&#10;\usepackage{amsfonts}&#10;&#10;\usepackage[a4paper, total={5.5in, 8in}]{geometry}&#10;&#10;\pagestyle{empty}&#10;&#10;\newcommand{\rknorm}[1]{\left\| #1 \right\|_\mathcal{H}}&#10;\newcommand{\rkhs}[0]{\mathcal{H}}&#10;\newcommand{\rknner}[2]{\langle #1, #2 \rangle_\mathcal{H}}&#10;&#10;\begin{document}&#10;&#10;\noindent \textbf{Proposition:} &#10;&#9;\textbf{(Noise-free error-bounds for MNI interpolants)} &#10;&#9;Let $k$ be SPD, $\mathcal{X}$ be compact and $f^\star \in \rkhs$, $\rknorm{f^\star} \leq \Gamma$.&#10;&#9;Also, let $\bar \delta = 0$. Let $s$ be the minimum-norm interpolant $s(x)=\alpha^\top K_{Xx}, \alpha = y^\top K_{XX}^{-1}$. Then, for any $x \in \mathcal{X}$&#13;&#10;&#9;\begin{equation}&#10;&#9;\left|s(x) - f^\star(x)\right| \leq P_X(x) \sqrt{\Gamma^2 - \rknorm{s}^2} \nonumber&#13;&#10;&#9;\end{equation}&#10;where $P_X(x) = \sqrt{k(x,x) - K_{xX}K_{XX}^{-1} K_{Xx}}$.&#13;&#10;&#10;\end{document}" title="IguanaTex Bitmap Display">
            <a:extLst>
              <a:ext uri="{FF2B5EF4-FFF2-40B4-BE49-F238E27FC236}">
                <a16:creationId xmlns:a16="http://schemas.microsoft.com/office/drawing/2014/main" id="{52AC82BE-E59A-6142-9FDB-9CEDEFBAEAA6}"/>
              </a:ext>
            </a:extLst>
          </p:cNvPr>
          <p:cNvPicPr>
            <a:picLocks noChangeAspect="1"/>
          </p:cNvPicPr>
          <p:nvPr>
            <p:custDataLst>
              <p:tags r:id="rId5"/>
            </p:custDataLst>
          </p:nvPr>
        </p:nvPicPr>
        <p:blipFill>
          <a:blip r:embed="rId13"/>
          <a:stretch>
            <a:fillRect/>
          </a:stretch>
        </p:blipFill>
        <p:spPr>
          <a:xfrm>
            <a:off x="499694" y="2329660"/>
            <a:ext cx="8046720" cy="1889760"/>
          </a:xfrm>
          <a:prstGeom prst="rect">
            <a:avLst/>
          </a:prstGeom>
        </p:spPr>
      </p:pic>
      <p:pic>
        <p:nvPicPr>
          <p:cNvPr id="46" name="Picture 45" descr="\documentclass{article}&#10;\usepackage{amsmath}&#10;\usepackage{amsfonts}&#10;&#10;\usepackage[a4paper, total={5.5in, 8in}]{geometry}&#10;&#10;\pagestyle{empty}&#10;&#10;\newcommand{\rknorm}[1]{\left\| #1 \right\|_\mathcal{H}}&#10;\newcommand{\rknner}[2]{\langle #1, #2 \rangle_\mathcal{H}}&#10;&#10;\begin{document}&#10;&#10;\noindent \textbf{The measurement model}&#10;\end{document}" title="IguanaTex Bitmap Display">
            <a:extLst>
              <a:ext uri="{FF2B5EF4-FFF2-40B4-BE49-F238E27FC236}">
                <a16:creationId xmlns:a16="http://schemas.microsoft.com/office/drawing/2014/main" id="{D100ACF9-D94C-AC41-ACC3-BA2E0C4BB097}"/>
              </a:ext>
            </a:extLst>
          </p:cNvPr>
          <p:cNvPicPr>
            <a:picLocks noChangeAspect="1"/>
          </p:cNvPicPr>
          <p:nvPr>
            <p:custDataLst>
              <p:tags r:id="rId6"/>
            </p:custDataLst>
          </p:nvPr>
        </p:nvPicPr>
        <p:blipFill>
          <a:blip r:embed="rId14"/>
          <a:stretch>
            <a:fillRect/>
          </a:stretch>
        </p:blipFill>
        <p:spPr>
          <a:xfrm>
            <a:off x="499694" y="1178563"/>
            <a:ext cx="2519680" cy="142240"/>
          </a:xfrm>
          <a:prstGeom prst="rect">
            <a:avLst/>
          </a:prstGeom>
        </p:spPr>
      </p:pic>
      <p:sp>
        <p:nvSpPr>
          <p:cNvPr id="3" name="Slide Number Placeholder 2">
            <a:extLst>
              <a:ext uri="{FF2B5EF4-FFF2-40B4-BE49-F238E27FC236}">
                <a16:creationId xmlns:a16="http://schemas.microsoft.com/office/drawing/2014/main" id="{825A8252-EAC2-914F-8196-B65BEF6FECC3}"/>
              </a:ext>
            </a:extLst>
          </p:cNvPr>
          <p:cNvSpPr>
            <a:spLocks noGrp="1"/>
          </p:cNvSpPr>
          <p:nvPr>
            <p:ph type="sldNum" sz="quarter" idx="16"/>
          </p:nvPr>
        </p:nvSpPr>
        <p:spPr/>
        <p:txBody>
          <a:bodyPr/>
          <a:lstStyle/>
          <a:p>
            <a:fld id="{E1E1CD7C-2161-7D43-862E-CE4C333CD873}" type="slidenum">
              <a:rPr lang="fr-FR" smtClean="0"/>
              <a:pPr/>
              <a:t>7</a:t>
            </a:fld>
            <a:endParaRPr lang="fr-FR" dirty="0"/>
          </a:p>
        </p:txBody>
      </p:sp>
    </p:spTree>
    <p:extLst>
      <p:ext uri="{BB962C8B-B14F-4D97-AF65-F5344CB8AC3E}">
        <p14:creationId xmlns:p14="http://schemas.microsoft.com/office/powerpoint/2010/main" val="676534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C918C17-E6BB-AF4F-8C5E-E7982F18B87A}"/>
              </a:ext>
            </a:extLst>
          </p:cNvPr>
          <p:cNvSpPr/>
          <p:nvPr/>
        </p:nvSpPr>
        <p:spPr>
          <a:xfrm>
            <a:off x="415669" y="2224216"/>
            <a:ext cx="8312662" cy="2100649"/>
          </a:xfrm>
          <a:prstGeom prst="rect">
            <a:avLst/>
          </a:prstGeom>
          <a:solidFill>
            <a:schemeClr val="accent1">
              <a:alpha val="147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Results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Hard error-bounds in a kernelized setting</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11" name="Picture 10" descr="\documentclass{article}&#10;\usepackage{amsmath}&#10;\usepackage{amsfonts}&#10;&#10;\usepackage[a4paper, total={5.5in, 8in}]{geometry}&#10;&#10;\pagestyle{empty}&#10;&#10;\newcommand{\rknorm}[1]{\left\| #1 \right\|_\mathcal{H}}&#10;\newcommand{\rknner}[2]{\langle #1, #2 \rangle_\mathcal{H}}&#10;&#10;\begin{document}&#10;&#10;\noindent $$\{(x_i,y_i)\}_{i=1}^d$$&#10;\end{document}" title="IguanaTex Bitmap Display">
            <a:extLst>
              <a:ext uri="{FF2B5EF4-FFF2-40B4-BE49-F238E27FC236}">
                <a16:creationId xmlns:a16="http://schemas.microsoft.com/office/drawing/2014/main" id="{17B6BBA1-BC0E-EB40-A08F-0EF5E7542BB4}"/>
              </a:ext>
            </a:extLst>
          </p:cNvPr>
          <p:cNvPicPr>
            <a:picLocks noChangeAspect="1"/>
          </p:cNvPicPr>
          <p:nvPr>
            <p:custDataLst>
              <p:tags r:id="rId1"/>
            </p:custDataLst>
          </p:nvPr>
        </p:nvPicPr>
        <p:blipFill>
          <a:blip r:embed="rId9"/>
          <a:stretch>
            <a:fillRect/>
          </a:stretch>
        </p:blipFill>
        <p:spPr>
          <a:xfrm>
            <a:off x="499694" y="1467430"/>
            <a:ext cx="1036320" cy="243840"/>
          </a:xfrm>
          <a:prstGeom prst="rect">
            <a:avLst/>
          </a:prstGeom>
        </p:spPr>
      </p:pic>
      <p:pic>
        <p:nvPicPr>
          <p:cNvPr id="24" name="Picture 23" descr="\documentclass{article}&#10;\usepackage{amsmath}&#10;\usepackage{amsfonts}&#10;&#10;\usepackage[a4paper, total={5.5in, 8in}]{geometry}&#10;&#10;\pagestyle{empty}&#10;&#10;\newcommand{\rknorm}[1]{\left\| #1 \right\|_\mathcal{H}}&#10;\newcommand{\rknner}[2]{\langle #1, #2 \rangle_\mathcal{H}}&#10;&#10;\begin{document}&#10;&#10;\noindent $$y_i = f^\star(x_i) + \delta_i$$&#10;\end{document}" title="IguanaTex Bitmap Display">
            <a:extLst>
              <a:ext uri="{FF2B5EF4-FFF2-40B4-BE49-F238E27FC236}">
                <a16:creationId xmlns:a16="http://schemas.microsoft.com/office/drawing/2014/main" id="{374E7823-3246-0547-9A52-AA77639D75EB}"/>
              </a:ext>
            </a:extLst>
          </p:cNvPr>
          <p:cNvPicPr>
            <a:picLocks noChangeAspect="1"/>
          </p:cNvPicPr>
          <p:nvPr>
            <p:custDataLst>
              <p:tags r:id="rId2"/>
            </p:custDataLst>
          </p:nvPr>
        </p:nvPicPr>
        <p:blipFill>
          <a:blip r:embed="rId10"/>
          <a:stretch>
            <a:fillRect/>
          </a:stretch>
        </p:blipFill>
        <p:spPr>
          <a:xfrm>
            <a:off x="499694" y="1757017"/>
            <a:ext cx="1381760" cy="203200"/>
          </a:xfrm>
          <a:prstGeom prst="rect">
            <a:avLst/>
          </a:prstGeom>
        </p:spPr>
      </p:pic>
      <p:pic>
        <p:nvPicPr>
          <p:cNvPr id="17" name="Picture 16" descr="\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title="IguanaTex Bitmap Display">
            <a:extLst>
              <a:ext uri="{FF2B5EF4-FFF2-40B4-BE49-F238E27FC236}">
                <a16:creationId xmlns:a16="http://schemas.microsoft.com/office/drawing/2014/main" id="{97D02AC8-6B80-F746-BF6B-0D3865E50B9E}"/>
              </a:ext>
            </a:extLst>
          </p:cNvPr>
          <p:cNvPicPr>
            <a:picLocks noChangeAspect="1"/>
          </p:cNvPicPr>
          <p:nvPr>
            <p:custDataLst>
              <p:tags r:id="rId3"/>
            </p:custDataLst>
          </p:nvPr>
        </p:nvPicPr>
        <p:blipFill>
          <a:blip r:embed="rId11"/>
          <a:stretch>
            <a:fillRect/>
          </a:stretch>
        </p:blipFill>
        <p:spPr>
          <a:xfrm>
            <a:off x="2204120" y="1461874"/>
            <a:ext cx="1483360" cy="182880"/>
          </a:xfrm>
          <a:prstGeom prst="rect">
            <a:avLst/>
          </a:prstGeom>
        </p:spPr>
      </p:pic>
      <p:pic>
        <p:nvPicPr>
          <p:cNvPr id="22" name="Picture 21" descr="\documentclass{article}&#10;\usepackage{amsmath}&#10;\usepackage{amsfonts}&#10;&#10;\usepackage[a4paper, total={5.5in, 8in}]{geometry}&#10;&#10;\pagestyle{empty}&#10;&#10;\newcommand{\rknorm}[1]{\left\| #1 \right\|_\mathcal{H}}&#10;\newcommand{\rknner}[2]{\langle #1, #2 \rangle_\mathcal{H}}&#10;&#10;\begin{document}&#10;&#10;\noindent $$|\delta_i| \leq \bar\delta$$&#10;\end{document}" title="IguanaTex Bitmap Display">
            <a:extLst>
              <a:ext uri="{FF2B5EF4-FFF2-40B4-BE49-F238E27FC236}">
                <a16:creationId xmlns:a16="http://schemas.microsoft.com/office/drawing/2014/main" id="{FC25D025-73A7-F04E-90B8-8EBF0AE9D279}"/>
              </a:ext>
            </a:extLst>
          </p:cNvPr>
          <p:cNvPicPr>
            <a:picLocks noChangeAspect="1"/>
          </p:cNvPicPr>
          <p:nvPr>
            <p:custDataLst>
              <p:tags r:id="rId4"/>
            </p:custDataLst>
          </p:nvPr>
        </p:nvPicPr>
        <p:blipFill>
          <a:blip r:embed="rId12"/>
          <a:stretch>
            <a:fillRect/>
          </a:stretch>
        </p:blipFill>
        <p:spPr>
          <a:xfrm>
            <a:off x="2204120" y="1730596"/>
            <a:ext cx="609600" cy="223520"/>
          </a:xfrm>
          <a:prstGeom prst="rect">
            <a:avLst/>
          </a:prstGeom>
        </p:spPr>
      </p:pic>
      <p:pic>
        <p:nvPicPr>
          <p:cNvPr id="9" name="Picture 8" descr="\documentclass{article}&#10;\usepackage{amsmath}&#10;\usepackage{amsfonts}&#10;&#10;\usepackage[a4paper, total={5.5in, 8in}]{geometry}&#10;&#10;\pagestyle{empty}&#10;&#10;\newcommand{\rknorm}[1]{\left\| #1 \right\|_\mathcal{H}}&#10;\newcommand{\onenorm}[1]{\left\| #1 \right\|_1}&#10;\newcommand{\rkhs}[0]{\mathcal{H}}&#10;\newcommand{\rknner}[2]{\langle #1, #2 \rangle_\mathcal{H}}&#10;&#10;\begin{document}&#10;&#10;\noindent \textbf{Proposition:} &#10;&#9;\textbf{(Error-bounds for general kernel models)} &#10;&#9;Let $k$ be SPD, $\mathcal{X}$ be compact and $f^\star \in \rkhs$, $\rknorm{f^\star} \leq \Gamma$.&#10;&#9;Also, let $\bar \delta \geq 0$. Let $s$ be a given nominal model $s(x)=\alpha^\top K_{Xx}, \alpha \in \mathbb{R}^d$. Then, for any $x \in \mathcal{X}$&#9;\begin{equation}&#10;&#9;&#9;\vert s(x) - f^\star(x) \vert \leq  P_X(x) \, \sqrt{ \Gamma^2 + \Delta } + \bar{\delta} \, \onenorm{K_{XX}^{-1}K_{Xx}} + \, \vert \tilde{s}(x) - s(x) \vert&#10; \nonumber&#13;&#10;&#9;\end{equation}&#10;&#9;where $\tilde{s}(x) = y^\top K_{XX}^{-1} K_{Xx}$ and $\Delta = \min_{\nu \in \mathbb{R}^d} \left\{ \frac{1}{4}\nu^\top K_{XX}\nu + \nu^\top y + \bar{\delta} \onenorm{\nu}\right\}$.&#10;\end{document}" title="IguanaTex Bitmap Display">
            <a:extLst>
              <a:ext uri="{FF2B5EF4-FFF2-40B4-BE49-F238E27FC236}">
                <a16:creationId xmlns:a16="http://schemas.microsoft.com/office/drawing/2014/main" id="{2B3F7D06-2B55-7B42-B419-848769DABCCF}"/>
              </a:ext>
            </a:extLst>
          </p:cNvPr>
          <p:cNvPicPr>
            <a:picLocks noChangeAspect="1"/>
          </p:cNvPicPr>
          <p:nvPr>
            <p:custDataLst>
              <p:tags r:id="rId5"/>
            </p:custDataLst>
          </p:nvPr>
        </p:nvPicPr>
        <p:blipFill>
          <a:blip r:embed="rId13"/>
          <a:stretch>
            <a:fillRect/>
          </a:stretch>
        </p:blipFill>
        <p:spPr>
          <a:xfrm>
            <a:off x="499694" y="2390330"/>
            <a:ext cx="8046720" cy="1666240"/>
          </a:xfrm>
          <a:prstGeom prst="rect">
            <a:avLst/>
          </a:prstGeom>
        </p:spPr>
      </p:pic>
      <p:pic>
        <p:nvPicPr>
          <p:cNvPr id="46" name="Picture 45" descr="\documentclass{article}&#10;\usepackage{amsmath}&#10;\usepackage{amsfonts}&#10;&#10;\usepackage[a4paper, total={5.5in, 8in}]{geometry}&#10;&#10;\pagestyle{empty}&#10;&#10;\newcommand{\rknorm}[1]{\left\| #1 \right\|_\mathcal{H}}&#10;\newcommand{\rknner}[2]{\langle #1, #2 \rangle_\mathcal{H}}&#10;&#10;\begin{document}&#10;&#10;\noindent \textbf{The measurement model}&#10;\end{document}" title="IguanaTex Bitmap Display">
            <a:extLst>
              <a:ext uri="{FF2B5EF4-FFF2-40B4-BE49-F238E27FC236}">
                <a16:creationId xmlns:a16="http://schemas.microsoft.com/office/drawing/2014/main" id="{D100ACF9-D94C-AC41-ACC3-BA2E0C4BB097}"/>
              </a:ext>
            </a:extLst>
          </p:cNvPr>
          <p:cNvPicPr>
            <a:picLocks noChangeAspect="1"/>
          </p:cNvPicPr>
          <p:nvPr>
            <p:custDataLst>
              <p:tags r:id="rId6"/>
            </p:custDataLst>
          </p:nvPr>
        </p:nvPicPr>
        <p:blipFill>
          <a:blip r:embed="rId14"/>
          <a:stretch>
            <a:fillRect/>
          </a:stretch>
        </p:blipFill>
        <p:spPr>
          <a:xfrm>
            <a:off x="499694" y="1178563"/>
            <a:ext cx="2519680" cy="142240"/>
          </a:xfrm>
          <a:prstGeom prst="rect">
            <a:avLst/>
          </a:prstGeom>
        </p:spPr>
      </p:pic>
      <p:sp>
        <p:nvSpPr>
          <p:cNvPr id="3" name="Slide Number Placeholder 2">
            <a:extLst>
              <a:ext uri="{FF2B5EF4-FFF2-40B4-BE49-F238E27FC236}">
                <a16:creationId xmlns:a16="http://schemas.microsoft.com/office/drawing/2014/main" id="{38BF9CC1-E382-AE46-B9BF-595BEBD7B09D}"/>
              </a:ext>
            </a:extLst>
          </p:cNvPr>
          <p:cNvSpPr>
            <a:spLocks noGrp="1"/>
          </p:cNvSpPr>
          <p:nvPr>
            <p:ph type="sldNum" sz="quarter" idx="16"/>
          </p:nvPr>
        </p:nvSpPr>
        <p:spPr/>
        <p:txBody>
          <a:bodyPr/>
          <a:lstStyle/>
          <a:p>
            <a:fld id="{E1E1CD7C-2161-7D43-862E-CE4C333CD873}" type="slidenum">
              <a:rPr lang="fr-FR" smtClean="0"/>
              <a:pPr/>
              <a:t>8</a:t>
            </a:fld>
            <a:endParaRPr lang="fr-FR" dirty="0"/>
          </a:p>
        </p:txBody>
      </p:sp>
    </p:spTree>
    <p:extLst>
      <p:ext uri="{BB962C8B-B14F-4D97-AF65-F5344CB8AC3E}">
        <p14:creationId xmlns:p14="http://schemas.microsoft.com/office/powerpoint/2010/main" val="252992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C918C17-E6BB-AF4F-8C5E-E7982F18B87A}"/>
              </a:ext>
            </a:extLst>
          </p:cNvPr>
          <p:cNvSpPr/>
          <p:nvPr/>
        </p:nvSpPr>
        <p:spPr>
          <a:xfrm>
            <a:off x="415669" y="2224216"/>
            <a:ext cx="8312662" cy="2392268"/>
          </a:xfrm>
          <a:prstGeom prst="rect">
            <a:avLst/>
          </a:prstGeom>
          <a:solidFill>
            <a:schemeClr val="accent1">
              <a:alpha val="147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Results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Model-free uncertainty bounds in a kernelized setting</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29" name="Picture 28" descr="\documentclass{article}&#10;\usepackage{amsmath}&#10;\usepackage{amsfonts}&#10;&#10;\usepackage[a4paper, total={5.5in, 8in}]{geometry}&#10;&#10;\pagestyle{empty}&#10;&#10;\newcommand{\rknorm}[1]{\left\| #1 \right\|_\mathcal{H}}&#10;\newcommand{\rknner}[2]{\langle #1, #2 \rangle_\mathcal{H}}&#10;&#10;\begin{document}&#10;&#10;\noindent $$\{(x_i,y_i)\}_{i=1}^d$$&#10;\end{document}" title="IguanaTex Bitmap Display">
            <a:extLst>
              <a:ext uri="{FF2B5EF4-FFF2-40B4-BE49-F238E27FC236}">
                <a16:creationId xmlns:a16="http://schemas.microsoft.com/office/drawing/2014/main" id="{3C8211F3-20F4-8E41-8249-F9A8A34C23B6}"/>
              </a:ext>
            </a:extLst>
          </p:cNvPr>
          <p:cNvPicPr>
            <a:picLocks noChangeAspect="1"/>
          </p:cNvPicPr>
          <p:nvPr>
            <p:custDataLst>
              <p:tags r:id="rId1"/>
            </p:custDataLst>
          </p:nvPr>
        </p:nvPicPr>
        <p:blipFill>
          <a:blip r:embed="rId10"/>
          <a:stretch>
            <a:fillRect/>
          </a:stretch>
        </p:blipFill>
        <p:spPr>
          <a:xfrm>
            <a:off x="499694" y="1461874"/>
            <a:ext cx="1036320" cy="243840"/>
          </a:xfrm>
          <a:prstGeom prst="rect">
            <a:avLst/>
          </a:prstGeom>
        </p:spPr>
      </p:pic>
      <p:pic>
        <p:nvPicPr>
          <p:cNvPr id="24" name="Picture 23" descr="\documentclass{article}&#10;\usepackage{amsmath}&#10;\usepackage{amsfonts}&#10;&#10;\usepackage[a4paper, total={5.5in, 8in}]{geometry}&#10;&#10;\pagestyle{empty}&#10;&#10;\newcommand{\rknorm}[1]{\left\| #1 \right\|_\mathcal{H}}&#10;\newcommand{\rknner}[2]{\langle #1, #2 \rangle_\mathcal{H}}&#10;&#10;\begin{document}&#10;&#10;\noindent $$y_i = f^\star(x_i) + \delta_i$$&#10;\end{document}" title="IguanaTex Bitmap Display">
            <a:extLst>
              <a:ext uri="{FF2B5EF4-FFF2-40B4-BE49-F238E27FC236}">
                <a16:creationId xmlns:a16="http://schemas.microsoft.com/office/drawing/2014/main" id="{374E7823-3246-0547-9A52-AA77639D75EB}"/>
              </a:ext>
            </a:extLst>
          </p:cNvPr>
          <p:cNvPicPr>
            <a:picLocks noChangeAspect="1"/>
          </p:cNvPicPr>
          <p:nvPr>
            <p:custDataLst>
              <p:tags r:id="rId2"/>
            </p:custDataLst>
          </p:nvPr>
        </p:nvPicPr>
        <p:blipFill>
          <a:blip r:embed="rId11"/>
          <a:stretch>
            <a:fillRect/>
          </a:stretch>
        </p:blipFill>
        <p:spPr>
          <a:xfrm>
            <a:off x="499694" y="1757017"/>
            <a:ext cx="1381760" cy="203200"/>
          </a:xfrm>
          <a:prstGeom prst="rect">
            <a:avLst/>
          </a:prstGeom>
        </p:spPr>
      </p:pic>
      <p:pic>
        <p:nvPicPr>
          <p:cNvPr id="17" name="Picture 16" descr="\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title="IguanaTex Bitmap Display">
            <a:extLst>
              <a:ext uri="{FF2B5EF4-FFF2-40B4-BE49-F238E27FC236}">
                <a16:creationId xmlns:a16="http://schemas.microsoft.com/office/drawing/2014/main" id="{97D02AC8-6B80-F746-BF6B-0D3865E50B9E}"/>
              </a:ext>
            </a:extLst>
          </p:cNvPr>
          <p:cNvPicPr>
            <a:picLocks noChangeAspect="1"/>
          </p:cNvPicPr>
          <p:nvPr>
            <p:custDataLst>
              <p:tags r:id="rId3"/>
            </p:custDataLst>
          </p:nvPr>
        </p:nvPicPr>
        <p:blipFill>
          <a:blip r:embed="rId12"/>
          <a:stretch>
            <a:fillRect/>
          </a:stretch>
        </p:blipFill>
        <p:spPr>
          <a:xfrm>
            <a:off x="2204120" y="1461874"/>
            <a:ext cx="1483360" cy="182880"/>
          </a:xfrm>
          <a:prstGeom prst="rect">
            <a:avLst/>
          </a:prstGeom>
        </p:spPr>
      </p:pic>
      <p:pic>
        <p:nvPicPr>
          <p:cNvPr id="22" name="Picture 21" descr="\documentclass{article}&#10;\usepackage{amsmath}&#10;\usepackage{amsfonts}&#10;&#10;\usepackage[a4paper, total={5.5in, 8in}]{geometry}&#10;&#10;\pagestyle{empty}&#10;&#10;\newcommand{\rknorm}[1]{\left\| #1 \right\|_\mathcal{H}}&#10;\newcommand{\rknner}[2]{\langle #1, #2 \rangle_\mathcal{H}}&#10;&#10;\begin{document}&#10;&#10;\noindent $$|\delta_i| \leq \bar\delta$$&#10;\end{document}" title="IguanaTex Bitmap Display">
            <a:extLst>
              <a:ext uri="{FF2B5EF4-FFF2-40B4-BE49-F238E27FC236}">
                <a16:creationId xmlns:a16="http://schemas.microsoft.com/office/drawing/2014/main" id="{FC25D025-73A7-F04E-90B8-8EBF0AE9D279}"/>
              </a:ext>
            </a:extLst>
          </p:cNvPr>
          <p:cNvPicPr>
            <a:picLocks noChangeAspect="1"/>
          </p:cNvPicPr>
          <p:nvPr>
            <p:custDataLst>
              <p:tags r:id="rId4"/>
            </p:custDataLst>
          </p:nvPr>
        </p:nvPicPr>
        <p:blipFill>
          <a:blip r:embed="rId13"/>
          <a:stretch>
            <a:fillRect/>
          </a:stretch>
        </p:blipFill>
        <p:spPr>
          <a:xfrm>
            <a:off x="2204120" y="1730596"/>
            <a:ext cx="609600" cy="223520"/>
          </a:xfrm>
          <a:prstGeom prst="rect">
            <a:avLst/>
          </a:prstGeom>
        </p:spPr>
      </p:pic>
      <p:pic>
        <p:nvPicPr>
          <p:cNvPr id="46" name="Picture 45" descr="\documentclass{article}&#10;\usepackage{amsmath}&#10;\usepackage{amsfonts}&#10;&#10;\usepackage[a4paper, total={5.5in, 8in}]{geometry}&#10;&#10;\pagestyle{empty}&#10;&#10;\newcommand{\rknorm}[1]{\left\| #1 \right\|_\mathcal{H}}&#10;\newcommand{\rknner}[2]{\langle #1, #2 \rangle_\mathcal{H}}&#10;&#10;\begin{document}&#10;&#10;\noindent \textbf{The measurement model}&#10;\end{document}" title="IguanaTex Bitmap Display">
            <a:extLst>
              <a:ext uri="{FF2B5EF4-FFF2-40B4-BE49-F238E27FC236}">
                <a16:creationId xmlns:a16="http://schemas.microsoft.com/office/drawing/2014/main" id="{D100ACF9-D94C-AC41-ACC3-BA2E0C4BB097}"/>
              </a:ext>
            </a:extLst>
          </p:cNvPr>
          <p:cNvPicPr>
            <a:picLocks noChangeAspect="1"/>
          </p:cNvPicPr>
          <p:nvPr>
            <p:custDataLst>
              <p:tags r:id="rId5"/>
            </p:custDataLst>
          </p:nvPr>
        </p:nvPicPr>
        <p:blipFill>
          <a:blip r:embed="rId14"/>
          <a:stretch>
            <a:fillRect/>
          </a:stretch>
        </p:blipFill>
        <p:spPr>
          <a:xfrm>
            <a:off x="499694" y="1178563"/>
            <a:ext cx="2519680" cy="142240"/>
          </a:xfrm>
          <a:prstGeom prst="rect">
            <a:avLst/>
          </a:prstGeom>
        </p:spPr>
      </p:pic>
      <p:pic>
        <p:nvPicPr>
          <p:cNvPr id="7" name="Picture 6"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an $\text{F}(x) = \sup_{f \, \in \mathcal{H}} \, \{ f(x) : \rknorm{f} \leq \Gamma, \infnorm{f_X - y} \leq \bar \delta \}  \nonumber$ be computed?&#10;&#10;\end{document}" title="IguanaTex Bitmap Display">
            <a:extLst>
              <a:ext uri="{FF2B5EF4-FFF2-40B4-BE49-F238E27FC236}">
                <a16:creationId xmlns:a16="http://schemas.microsoft.com/office/drawing/2014/main" id="{81F50F84-0817-1545-9D20-F0DE7EEEE6D5}"/>
              </a:ext>
            </a:extLst>
          </p:cNvPr>
          <p:cNvPicPr>
            <a:picLocks noChangeAspect="1"/>
          </p:cNvPicPr>
          <p:nvPr>
            <p:custDataLst>
              <p:tags r:id="rId6"/>
            </p:custDataLst>
          </p:nvPr>
        </p:nvPicPr>
        <p:blipFill>
          <a:blip r:embed="rId15"/>
          <a:stretch>
            <a:fillRect/>
          </a:stretch>
        </p:blipFill>
        <p:spPr>
          <a:xfrm>
            <a:off x="499694" y="2326754"/>
            <a:ext cx="6177280" cy="264160"/>
          </a:xfrm>
          <a:prstGeom prst="rect">
            <a:avLst/>
          </a:prstGeom>
        </p:spPr>
      </p:pic>
      <p:pic>
        <p:nvPicPr>
          <p:cNvPr id="33" name="Picture 32"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extbf{(Finite-dimensional equivalence)} F($x$) = C($x$), where&#10;&#9;\begin{align}&#10;&#9;{\normalfont \text{C}(x)} \; = \max_{c \in \mathbb{R}^d, c_x \in \mathbb{R}}&amp;  \quad c_x  \nonumber \\ &#10;&#9;\text{\normalfont subj. to}&amp; \ \; &#10;&#9;\begin{bmatrix}&#10;&#9;&#9;c \\&#10;&#9;&#9;c_x&#10;&#9;\end{bmatrix}^\top &#10;&#9;\begin{bmatrix}&#10;&#9;&#9;K_{XX} &amp; K_{Xx} \\&#10;&#9;&#9;K_{xX} &amp; k(x,x)&#10;&#9;\end{bmatrix}^{-1} &#10;&#9;\begin{bmatrix}&#10;&#9;&#9;c \\&#10;&#9;&#9;c_x&#10;&#9;\end{bmatrix} \leq \Gamma^2  \nonumber \\&#10;&#9;&amp; \ \; \; \infnorm{ c - y} \leq \bar\delta \nonumber&#10;&#9;&#9;\end{align}&#10;\end{document}" title="IguanaTex Bitmap Display">
            <a:extLst>
              <a:ext uri="{FF2B5EF4-FFF2-40B4-BE49-F238E27FC236}">
                <a16:creationId xmlns:a16="http://schemas.microsoft.com/office/drawing/2014/main" id="{184159C2-EC79-8C45-BD8B-95D2B78BDD55}"/>
              </a:ext>
            </a:extLst>
          </p:cNvPr>
          <p:cNvPicPr>
            <a:picLocks noChangeAspect="1"/>
          </p:cNvPicPr>
          <p:nvPr>
            <p:custDataLst>
              <p:tags r:id="rId7"/>
            </p:custDataLst>
          </p:nvPr>
        </p:nvPicPr>
        <p:blipFill>
          <a:blip r:embed="rId16"/>
          <a:stretch>
            <a:fillRect/>
          </a:stretch>
        </p:blipFill>
        <p:spPr>
          <a:xfrm>
            <a:off x="499694" y="2740099"/>
            <a:ext cx="6461760" cy="1727200"/>
          </a:xfrm>
          <a:prstGeom prst="rect">
            <a:avLst/>
          </a:prstGeom>
        </p:spPr>
      </p:pic>
      <p:sp>
        <p:nvSpPr>
          <p:cNvPr id="3" name="Slide Number Placeholder 2">
            <a:extLst>
              <a:ext uri="{FF2B5EF4-FFF2-40B4-BE49-F238E27FC236}">
                <a16:creationId xmlns:a16="http://schemas.microsoft.com/office/drawing/2014/main" id="{4F0C338C-24EE-8A4C-9E02-6FE4F9F65BEC}"/>
              </a:ext>
            </a:extLst>
          </p:cNvPr>
          <p:cNvSpPr>
            <a:spLocks noGrp="1"/>
          </p:cNvSpPr>
          <p:nvPr>
            <p:ph type="sldNum" sz="quarter" idx="16"/>
          </p:nvPr>
        </p:nvSpPr>
        <p:spPr/>
        <p:txBody>
          <a:bodyPr/>
          <a:lstStyle/>
          <a:p>
            <a:fld id="{E1E1CD7C-2161-7D43-862E-CE4C333CD873}" type="slidenum">
              <a:rPr lang="fr-FR" smtClean="0"/>
              <a:pPr/>
              <a:t>9</a:t>
            </a:fld>
            <a:endParaRPr lang="fr-FR" dirty="0"/>
          </a:p>
        </p:txBody>
      </p:sp>
    </p:spTree>
    <p:extLst>
      <p:ext uri="{BB962C8B-B14F-4D97-AF65-F5344CB8AC3E}">
        <p14:creationId xmlns:p14="http://schemas.microsoft.com/office/powerpoint/2010/main" val="1486826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5"/>
  <p:tag name="ORIGINALWIDTH" val="197"/>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10;\begin{align}&#10;\rkhs_0 :=&amp; \; \text{span} \, \{ k(x,\cdot) \, | \, x \in \mathcal{X} \} \nonumber \\&#10; &#9;=&amp;  \; \left\{ \sum_{i=1}^n c_i \, k(x_i,\cdot) \, | \, n \in \mathbb{N}, c_i \in \mathbb{R}, x_i \in \mathcal{X} \right\} \nonumber&#10;\end{align}&#10;&#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124"/>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textbf{The measurement model}&#10;\end{document}"/>
  <p:tag name="IGUANATEXSIZE" val="16"/>
  <p:tag name="IGUANATEXCURSOR" val="31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51"/>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y_i)\}_{i=1}^d$$&#10;\end{document}"/>
  <p:tag name="IGUANATEXSIZE" val="16"/>
  <p:tag name="IGUANATEXCURSOR" val="30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68"/>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y_i = f^\star(x_i) + \delta_i$$&#10;\end{document}"/>
  <p:tag name="IGUANATEXSIZE" val="16"/>
  <p:tag name="IGUANATEXCURSOR" val="316"/>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73"/>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0"/>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delta_i| \leq \bar\delta$$&#10;\end{document}"/>
  <p:tag name="IGUANATEXSIZE" val="16"/>
  <p:tag name="IGUANATEXCURSOR" val="29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2"/>
  <p:tag name="ORIGINALWIDTH" val="396"/>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rkhs}[0]{\mathcal{H}}&#10;\newcommand{\rknner}[2]{\langle #1, #2 \rangle_\mathcal{H}}&#10;&#10;\begin{document}&#10;&#10;\noindent \textbf{Proposition:} &#10;&#9;\textbf{(Error-bounds for general kernel models)} &#10;&#9;Let $k$ be SPD, $\mathcal{X}$ be compact and $f^\star \in \rkhs$, $\rknorm{f^\star} \leq \Gamma$.&#10;&#9;Also, let $\bar \delta \geq 0$. Let $s$ be a given nominal model $s(x)=\alpha^\top K_{Xx}, \alpha \in \mathbb{R}^d$. Then, for any $x \in \mathcal{X}$&#9;\begin{equation}&#10;&#9;&#9;\vert s(x) - f^\star(x) \vert \leq  P_X(x) \, \sqrt{ \Gamma^2 + \Delta } + \bar{\delta} \, \onenorm{K_{XX}^{-1}K_{Xx}} + \, \vert \tilde{s}(x) - s(x) \vert&#10; \nonumber&#13;&#10;&#9;\end{equation}&#10;&#9;where $\tilde{s}(x) = y^\top K_{XX}^{-1} K_{Xx}$ and $\Delta = \min_{\nu \in \mathbb{R}^d} \left\{ \frac{1}{4}\nu^\top K_{XX}\nu + \nu^\top y + \bar{\delta} \onenorm{\nu}\right\}$.&#10;\end{document}"/>
  <p:tag name="IGUANATEXSIZE" val="16"/>
  <p:tag name="IGUANATEXCURSOR" val="107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124"/>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textbf{The measurement model}&#10;\end{document}"/>
  <p:tag name="IGUANATEXSIZE" val="16"/>
  <p:tag name="IGUANATEXCURSOR" val="31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51"/>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y_i)\}_{i=1}^d$$&#10;\end{document}"/>
  <p:tag name="IGUANATEXSIZE" val="16"/>
  <p:tag name="IGUANATEXCURSOR" val="30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68"/>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y_i = f^\star(x_i) + \delta_i$$&#10;\end{document}"/>
  <p:tag name="IGUANATEXSIZE" val="16"/>
  <p:tag name="IGUANATEXCURSOR" val="316"/>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73"/>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55"/>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10;$&#9;\mathcal{H} := \text{clos} \, \mathcal{H}_0 \nonumber$&#10;\end{document}"/>
  <p:tag name="IGUANATEXSIZE" val="16"/>
  <p:tag name="IGUANATEXCURSOR" val="373"/>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0"/>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delta_i| \leq \bar\delta$$&#10;\end{document}"/>
  <p:tag name="IGUANATEXSIZE" val="16"/>
  <p:tag name="IGUANATEXCURSOR" val="29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124"/>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textbf{The measurement model}&#10;\end{document}"/>
  <p:tag name="IGUANATEXSIZE" val="16"/>
  <p:tag name="IGUANATEXCURSOR" val="31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304"/>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an $\text{F}(x) = \sup_{f \, \in \mathcal{H}} \, \{ f(x) : \rknorm{f} \leq \Gamma, \infnorm{f_X - y} \leq \bar \delta \}  \nonumber$ be computed?&#10;&#10;\end{document}"/>
  <p:tag name="IGUANATEXSIZE" val="16"/>
  <p:tag name="IGUANATEXCURSOR" val="557"/>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5"/>
  <p:tag name="ORIGINALWIDTH" val="318"/>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extbf{(Finite-dimensional equivalence)} F($x$) = C($x$), where&#10;&#9;\begin{align}&#10;&#9;{\normalfont \text{C}(x)} \; = \max_{c \in \mathbb{R}^d, c_x \in \mathbb{R}}&amp;  \quad c_x  \nonumber \\ &#10;&#9;\text{\normalfont subj. to}&amp; \ \; &#10;&#9;\begin{bmatrix}&#10;&#9;&#9;c \\&#10;&#9;&#9;c_x&#10;&#9;\end{bmatrix}^\top &#10;&#9;\begin{bmatrix}&#10;&#9;&#9;K_{XX} &amp; K_{Xx} \\&#10;&#9;&#9;K_{xX} &amp; k(x,x)&#10;&#9;\end{bmatrix}^{-1} &#10;&#9;\begin{bmatrix}&#10;&#9;&#9;c \\&#10;&#9;&#9;c_x&#10;&#9;\end{bmatrix} \leq \Gamma^2  \nonumber \\&#10;&#9;&amp; \ \; \; \infnorm{ c - y} \leq \bar\delta \nonumber&#10;&#9;&#9;\end{align}&#10;\end{document}"/>
  <p:tag name="IGUANATEXSIZE" val="16"/>
  <p:tag name="IGUANATEXCURSOR" val="50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51"/>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y_i)\}_{i=1}^d$$&#10;\end{document}"/>
  <p:tag name="IGUANATEXSIZE" val="16"/>
  <p:tag name="IGUANATEXCURSOR" val="30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68"/>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y_i = f^\star(x_i) + \delta_i$$&#10;\end{document}"/>
  <p:tag name="IGUANATEXSIZE" val="16"/>
  <p:tag name="IGUANATEXCURSOR" val="316"/>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73"/>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0"/>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delta_i| \leq \bar\delta$$&#10;\end{document}"/>
  <p:tag name="IGUANATEXSIZE" val="16"/>
  <p:tag name="IGUANATEXCURSOR" val="29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124"/>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textbf{The measurement model}&#10;\end{document}"/>
  <p:tag name="IGUANATEXSIZE" val="16"/>
  <p:tag name="IGUANATEXCURSOR" val="31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303"/>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an $\text{G}(x) = \inf_{f \, \in \mathcal{H}} \, \{ f(x) : \rknorm{f} \leq \Gamma, \infnorm{f_X - y} \leq \bar \delta \}  \nonumber$ be computed?&#10;&#10;\end{document}"/>
  <p:tag name="IGUANATEXSIZE" val="16"/>
  <p:tag name="IGUANATEXCURSOR" val="43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6"/>
  <p:tag name="ORIGINALWIDTH" val="217"/>
  <p:tag name="OUTPUTTYPE" val="PDF"/>
  <p:tag name="IGUANATEXVERSION" val="160"/>
  <p:tag name="LATEXADDIN" val="\documentclass{article}&#10;\usepackage{amsmath}&#10;\usepackage{amsfonts}&#10;&#10;\usepackage[a4paper, total={3in, 8in}]{geometry}&#10;&#10;\pagestyle{empty}&#10;&#10;\newcommand{\rknorm}[1]{\left\| #1 \right\|_\mathcal{H}}&#10;\newcommand{\rkhs}{\mathcal{H}}&#10;\newcommand{\rknner}[2]{\langle #1, #2 \rangle_\mathcal{H}}&#10;&#10;\begin{document}&#10;&#10;\noindent $\langle f,g\rangle_{\mathcal{H}_0} := \sum_{i=1}^n \sum_{j=1}^m a_i b_i k(x_i,x_j)$ for members $f,g \in \mathcal{H}_0, f=\sum_{i=1}^n a_i \, k(x_i,\cdot), g=\sum_{j=1}^m b_j \, k(x_j,\cdot) $&#13;&#10;&#10;\end{document}"/>
  <p:tag name="IGUANATEXSIZE" val="16"/>
  <p:tag name="IGUANATEXCURSOR" val="97"/>
  <p:tag name="TRANSPARENCY" val="True"/>
  <p:tag name="LATEXENGINEID" val="0"/>
  <p:tag name="TEMPFOLDER" val="/private/var/folders/2z/914s0zm54gdc2_dx_qkjycm80000gp/T/com.microsoft.Powerpoint/TemporaryItems/"/>
  <p:tag name="LATEXFORMHEIGHT" val="732"/>
  <p:tag name="LATEXFORMWIDTH" val="912"/>
  <p:tag name="LATEXFORMWRAP" val="Fals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85"/>
  <p:tag name="ORIGINALWIDTH" val="319"/>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extbf{(Finite-dimensional equivalence)} G($x$) = B($x$), where&#10;&#9;\begin{align}&#10;&#9;{\normalfont \text{B}(x)} \; = \min_{c \in \mathbb{R}^d, c_x \in \mathbb{R}}&amp;  \quad c_x  \nonumber \\ &#10;&#9;\text{\normalfont subj. to}&amp; \ \; &#10;&#9;\begin{bmatrix}&#10;&#9;&#9;c \\&#10;&#9;&#9;c_x&#10;&#9;\end{bmatrix}^\top &#10;&#9;\begin{bmatrix}&#10;&#9;&#9;K_{XX} &amp; K_{Xx} \\&#10;&#9;&#9;K_{xX} &amp; k(x,x)&#10;&#9;\end{bmatrix}^{-1} &#10;&#9;\begin{bmatrix}&#10;&#9;&#9;c \\&#10;&#9;&#9;c_x&#10;&#9;\end{bmatrix} \leq \Gamma^2  \nonumber \\&#10;&#9;&amp; \ \; \; \infnorm{ c - y} \leq \bar\delta \nonumber&#10;&#9;&#9;\end{align}&#10;\end{document}"/>
  <p:tag name="IGUANATEXSIZE" val="16"/>
  <p:tag name="IGUANATEXCURSOR" val="56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39"/>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lambda = 10^{-3}$$&#10;\end{document}"/>
  <p:tag name="IGUANATEXSIZE" val="13"/>
  <p:tag name="IGUANATEXCURSOR" val="293"/>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38"/>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lambda = 10^{-1}$$&#10;\end{document}"/>
  <p:tag name="IGUANATEXSIZE" val="13"/>
  <p:tag name="IGUANATEXCURSOR" val="303"/>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32"/>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lambda = 10^{2}$$&#10;\end{document}"/>
  <p:tag name="IGUANATEXSIZE" val="13"/>
  <p:tag name="IGUANATEXCURSOR" val="302"/>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5"/>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lambda$$&#10;\end{document}"/>
  <p:tag name="IGUANATEXSIZE" val="13"/>
  <p:tag name="IGUANATEXCURSOR" val="29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59"/>
  <p:tag name="ORIGINALWIDTH" val="395"/>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he complexity inequality constraint is always active, i.e., for any $x \in \mathcal{X} \backslash X $ let $(c^\star,c_x^\star)$ be an optimizer, then &#10;&#9;\begin{equation}&#10;&#9;\begin{bmatrix}&#10;&#9;&#9;c ^\star\\&#10;&#9;&#9;c_x^\star&#10;&#9;\end{bmatrix}^\top &#10;&#9;\begin{bmatrix}&#10;&#9;&#9;K_{XX} &amp; K_{Xx} \\&#10;&#9;&#9;K_{xX} &amp; k(x,x)&#10;&#9;\end{bmatrix}^{-1} &#10;&#9;\begin{bmatrix}&#10;&#9;&#9;c^\star \\&#10;&#9;&#9;c_x^\star&#10;&#9;\end{bmatrix} = \Gamma^2. &#10;&#9;\nonumber&#10;&#9;\end{equation}&#10;\end{document}"/>
  <p:tag name="IGUANATEXSIZE" val="16"/>
  <p:tag name="IGUANATEXCURSOR" val="835"/>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52"/>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9;If $\exists y_i$ such that $y_{i} &gt; {\normalfont C}(x_i)$ or $y_{i} &lt; \text{B}(x_i)$, then $\text{C}(x_i) - \text{B}(x_i) \leq \bar \delta$.&#10;\end{document}"/>
  <p:tag name="IGUANATEXSIZE" val="16"/>
  <p:tag name="IGUANATEXCURSOR" val="586"/>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4"/>
  <p:tag name="ORIGINALWIDTH" val="396"/>
  <p:tag name="OUTPUTTYPE" val="PDF"/>
  <p:tag name="IGUANATEXVERSION" val="160"/>
  <p:tag name="LATEXADDIN" val="\documentclass{article}&#10;\usepackage{amsmath}&#10;\usepackage{amsfonts}&#10;\usepackage{dsfont}&#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Let $\mathds{P}1$ denote the finite-dimensional reformulation.&#10;&#9;Moreover, let $C_{{\normalfont 1}}(x)$ be the solution of $\mathds{P}1$ with a dataset $D_1 = \{(x_i,y_i)\}_{i=1}^{d}$, and $C_{{\normalfont 2}}(x)$ the solution with $D_2 = D_1 \cup \{(x_{d+1},y_{d+1})\}$, $\forall x_{d+1} \in \mathcal{X}, y_{d+1} \in \mathbb{R}^{n_{d+1}}$. Then $C_{{\normalfont 2}}(x) \leq C_{{\normalfont 1}}(x)$ for any $x \in \Omega$. &#10;\end{document}"/>
  <p:tag name="IGUANATEXSIZE" val="16"/>
  <p:tag name="IGUANATEXCURSOR" val="72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196"/>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9;\begin{align}&#10;&#9;&#9;\dot{c}_A(t) &amp;= u(t)(c_{A0}-c_A(t)) - \rho_1 c_A(t) - \rho_3 c_A^2(t)  \nonumber \\ &#10;&#9;&#9;\dot{c}_B(t) &amp;= -u(t)c_B(t) + \rho_1 c_A(t) - \rho_2 c_B^2(t)\nonumber&#10;&#9;\end{align}&#10;&#10;&#10;\end{document}"/>
  <p:tag name="IGUANATEXSIZE" val="16"/>
  <p:tag name="IGUANATEXCURSOR" val="585"/>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46"/>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1 \leq c_A \leq 3$&#10;&#10;\end{document}"/>
  <p:tag name="IGUANATEXSIZE" val="16"/>
  <p:tag name="IGUANATEXCURSOR" val="43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89"/>
  <p:tag name="OUTPUTTYPE" val="PDF"/>
  <p:tag name="IGUANATEXVERSION" val="160"/>
  <p:tag name="LATEXADDIN" val="\documentclass{article}&#10;\usepackage{amsmath}&#10;\usepackage{amsfonts}&#10;&#10;\usepackage[a4paper, total={3in, 8in}]{geometry}&#10;&#10;\pagestyle{empty}&#10;&#10;\newcommand{\rknorm}[1]{\left\| #1 \right\|_\mathcal{H}}&#10;\newcommand{\rkhs}{\mathcal{H}}&#10;\newcommand{\rknner}[2]{\langle #1, #2 \rangle_\mathcal{H}}&#10;&#10;\begin{document}&#10;&#10;\noindent $\Rightarrow \rknorm{f}^2 = a^\top K_{XX} a$&#10;&#10;\end{document}"/>
  <p:tag name="IGUANATEXSIZE" val="16"/>
  <p:tag name="IGUANATEXCURSOR" val="358"/>
  <p:tag name="TRANSPARENCY" val="True"/>
  <p:tag name="LATEXENGINEID" val="0"/>
  <p:tag name="TEMPFOLDER" val="/private/var/folders/2z/914s0zm54gdc2_dx_qkjycm80000gp/T/com.microsoft.Powerpoint/TemporaryItems/"/>
  <p:tag name="LATEXFORMHEIGHT" val="732"/>
  <p:tag name="LATEXFORMWIDTH" val="912"/>
  <p:tag name="LATEXFORMWRAP" val="Fals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55"/>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0.5 \leq c_B \leq 2$&#10;&#10;\end{document}"/>
  <p:tag name="IGUANATEXSIZE" val="16"/>
  <p:tag name="IGUANATEXCURSOR" val="42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47"/>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3 \leq u \leq 25$&#10;&#10;\end{document}"/>
  <p:tag name="IGUANATEXSIZE" val="16"/>
  <p:tag name="IGUANATEXCURSOR" val="42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95"/>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_A^{\text{ref}} = 2.14$, $c_B^{\text{ref}} = 1.09$&#10;&#10;\end{document}"/>
  <p:tag name="IGUANATEXSIZE" val="16"/>
  <p:tag name="IGUANATEXCURSOR" val="44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196"/>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9;\begin{align}&#10;&#9;&#9;\dot{c}_A(t) &amp;= u(t)(c_{A0}-c_A(t)) - \rho_1 c_A(t) - \rho_3 c_A^2(t)  \nonumber \\ &#10;&#9;&#9;\dot{c}_B(t) &amp;= -u(t)c_B(t) + \rho_1 c_A(t) - \rho_2 c_B^2(t)\nonumber&#10;&#9;\end{align}&#10;&#10;&#10;\end{document}"/>
  <p:tag name="IGUANATEXSIZE" val="16"/>
  <p:tag name="IGUANATEXCURSOR" val="585"/>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46"/>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1 \leq c_A \leq 3$&#10;&#10;\end{document}"/>
  <p:tag name="IGUANATEXSIZE" val="16"/>
  <p:tag name="IGUANATEXCURSOR" val="43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55"/>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0.5 \leq c_B \leq 2$&#10;&#10;\end{document}"/>
  <p:tag name="IGUANATEXSIZE" val="16"/>
  <p:tag name="IGUANATEXCURSOR" val="42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47"/>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3 \leq u \leq 25$&#10;&#10;\end{document}"/>
  <p:tag name="IGUANATEXSIZE" val="16"/>
  <p:tag name="IGUANATEXCURSOR" val="42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95"/>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_A^{\text{ref}} = 2.14$, $c_B^{\text{ref}} = 1.09$&#10;&#10;\end{document}"/>
  <p:tag name="IGUANATEXSIZE" val="16"/>
  <p:tag name="IGUANATEXCURSOR" val="44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15"/>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vert x_1 \vert \leq 3$, $\ \vert x_2 \vert \leq 1$, $\ \vert u \vert \leq 1$&#10;&#10;\end{document}"/>
  <p:tag name="IGUANATEXSIZE" val="16"/>
  <p:tag name="IGUANATEXCURSOR" val="46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52"/>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x_1 = x_2 = 0$&#10;&#10;\end{document}"/>
  <p:tag name="IGUANATEXSIZE" val="16"/>
  <p:tag name="IGUANATEXCURSOR" val="425"/>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51"/>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y_i)\}_{i=1}^d$$&#10;\end{document}"/>
  <p:tag name="IGUANATEXSIZE" val="16"/>
  <p:tag name="IGUANATEXCURSOR" val="30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33"/>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dot x_1 = x_2$$&#10;&#10;\end{document}"/>
  <p:tag name="IGUANATEXSIZE" val="16"/>
  <p:tag name="IGUANATEXCURSOR" val="42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201"/>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dot x_2 = (g/l)\sin(x_1) - (\nu/(ml^2)) x_2 + (1/(m l^2)) u$$&#10;&#10;\end{document}"/>
  <p:tag name="IGUANATEXSIZE" val="16"/>
  <p:tag name="IGUANATEXCURSOR" val="473"/>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89"/>
  <p:tag name="ORIGINALWIDTH" val="186"/>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9;\begin{align}&#10;&#9;&#9;\text{KPC}: \; \min_{X,U} &amp; \quad \sum_{t=0}^{N-1} \ell (x_t,u_t) + \ell_f (x_N) \nonumber \\&#10;&#9;&#9;\text{subj. to} &amp; \quad x_{t} = F_{t}(x_0,u_0,\dots,u_{t-1}), \, \forall t \nonumber \\&#10;&#9;&#9;&amp; \quad \mathbb{X}_t(x_0,u_0,\dots,u_{t-1}) \subseteq \mathbb{X}, \; \forall t \hspace{2cm} \nonumber \\&#10;&#9;&#9;&amp; \quad \mathbb{X}_N(x_0,u_0,\dots,u_{N-1}) \subseteq \mathbb{X}_{\text{safe}} \nonumber \\&#10;&#9;&#9;&amp; \quad u_t \in \mathbb{U}, \, \forall t \nonumber&#10;&#9;\end{align}&#10;&#10;&#10;\end{document}"/>
  <p:tag name="IGUANATEXSIZE" val="16"/>
  <p:tag name="IGUANATEXCURSOR" val="865"/>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9"/>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x)$&#10;&#10;\end{document}"/>
  <p:tag name="IGUANATEXSIZE" val="12"/>
  <p:tag name="IGUANATEXCURSOR" val="415"/>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9"/>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B$(x)$&#10;&#10;\end{document}"/>
  <p:tag name="IGUANATEXSIZE" val="12"/>
  <p:tag name="IGUANATEXCURSOR" val="412"/>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IGUANATEXCURSOR" val="601"/>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6"/>
  <p:tag name="ORIGINALWIDTH" val="10"/>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6"/>
  <p:tag name="ORIGINALWIDTH" val="10"/>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6"/>
  <p:tag name="ORIGINALWIDTH" val="10"/>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n_x$&#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6"/>
  <p:tag name="ORIGINALWIDTH" val="10"/>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n_u$&#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68"/>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y_i = f^\star(x_i) + \delta_i$$&#10;\end{document}"/>
  <p:tag name="IGUANATEXSIZE" val="16"/>
  <p:tag name="IGUANATEXCURSOR" val="316"/>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6"/>
  <p:tag name="ORIGINALWIDTH" val="10"/>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8"/>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y_1$&#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
  <p:tag name="ORIGINALWIDTH" val="396"/>
  <p:tag name="OUTPUTTYPE" val="PDF"/>
  <p:tag name="IGUANATEXVERSION" val="160"/>
  <p:tag name="LATEXADDIN" val="\documentclass{article}&#10;\usepackage{amsmath}&#10;\usepackage{amsfonts}&#10;&#10;\usepackage[a4paper, total={5.5in, 8in}]{geometry}&#10;&#10;\pagestyle{empty}&#10;&#10;\newcommand{\rknorm}[1]{\left\| #1 \right\|_\mathcal{H}}&#10;\newcommand{\rkhs}[0]{\mathcal{H}}&#10;\newcommand{\rknner}[2]{\langle #1, #2 \rangle_\mathcal{H}}&#10;&#10;\begin{document}&#10;&#10;\noindent \textbf{Proposition:} &#10;&#9;\textbf{(Informal)} &#10;&#9;Given an appropriate $n_z$, the pQP NN can learn any linear MPC controller. That is, $\exists F, f, H, G, g$ such that the NN exactly reproduces the target state-control MPC mapping.&#10;\end{document}"/>
  <p:tag name="IGUANATEXSIZE" val="16"/>
  <p:tag name="IGUANATEXCURSOR" val="54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73"/>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0"/>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delta_i| \leq \bar\delta$$&#10;\end{document}"/>
  <p:tag name="IGUANATEXSIZE" val="16"/>
  <p:tag name="IGUANATEXCURSOR" val="29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93"/>
  <p:tag name="ORIGINALWIDTH" val="396"/>
  <p:tag name="OUTPUTTYPE" val="PDF"/>
  <p:tag name="IGUANATEXVERSION" val="160"/>
  <p:tag name="LATEXADDIN" val="\documentclass{article}&#10;\usepackage{amsmath}&#10;\usepackage{amsfonts}&#10;&#10;\usepackage[a4paper, total={5.5in, 8in}]{geometry}&#10;&#10;\pagestyle{empty}&#10;&#10;\newcommand{\rknorm}[1]{\left\| #1 \right\|_\mathcal{H}}&#10;\newcommand{\rkhs}[0]{\mathcal{H}}&#10;\newcommand{\rknner}[2]{\langle #1, #2 \rangle_\mathcal{H}}&#10;&#10;\begin{document}&#10;&#10;\noindent \textbf{Proposition:} &#10;&#9;\textbf{(Noise-free error-bounds for MNI interpolants)} &#10;&#9;Let $k$ be SPD, $\mathcal{X}$ be compact and $f^\star \in \rkhs$, $\rknorm{f^\star} \leq \Gamma$.&#10;&#9;Also, let $\bar \delta = 0$. Let $s$ be the minimum-norm interpolant $s(x)=\alpha^\top K_{Xx}, \alpha = y^\top K_{XX}^{-1}$. Then, for any $x \in \mathcal{X}$&#13;&#10;&#9;\begin{equation}&#10;&#9;\left|s(x) - f^\star(x)\right| \leq P_X(x) \sqrt{\Gamma^2 - \rknorm{s}^2} \nonumber&#13;&#10;&#9;\end{equation}&#10;where $P_X(x) = \sqrt{k(x,x) - K_{xX}K_{XX}^{-1} K_{Xx}}$.&#13;&#10;&#10;\end{document}"/>
  <p:tag name="IGUANATEXSIZE" val="16"/>
  <p:tag name="IGUANATEXCURSOR" val="839"/>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 Office</Template>
  <TotalTime>24710</TotalTime>
  <Words>10922</Words>
  <Application>Microsoft Macintosh PowerPoint</Application>
  <PresentationFormat>On-screen Show (16:9)</PresentationFormat>
  <Paragraphs>1004</Paragraphs>
  <Slides>59</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Franklin Gothic Demi Cond</vt:lpstr>
      <vt:lpstr>Helvetica</vt:lpstr>
      <vt:lpstr>Wingdings</vt:lpstr>
      <vt:lpstr>Zapfino</vt:lpstr>
      <vt:lpstr>Thème Office</vt:lpstr>
      <vt:lpstr>Machine Learning Methods for Robust Uncertainty Quantification and Controller Approximation</vt:lpstr>
      <vt:lpstr>Agenda</vt:lpstr>
      <vt:lpstr>Part 1</vt:lpstr>
      <vt:lpstr>Introduction</vt:lpstr>
      <vt:lpstr>Introduction</vt:lpstr>
      <vt:lpstr>Introduction</vt:lpstr>
      <vt:lpstr>Results</vt:lpstr>
      <vt:lpstr>Results</vt:lpstr>
      <vt:lpstr>Results</vt:lpstr>
      <vt:lpstr>Results</vt:lpstr>
      <vt:lpstr>Examples</vt:lpstr>
      <vt:lpstr>Results</vt:lpstr>
      <vt:lpstr>Examples</vt:lpstr>
      <vt:lpstr>Examples</vt:lpstr>
      <vt:lpstr>Examples</vt:lpstr>
      <vt:lpstr>Examples</vt:lpstr>
      <vt:lpstr>Examples</vt:lpstr>
      <vt:lpstr>Examples</vt:lpstr>
      <vt:lpstr>Examples</vt:lpstr>
      <vt:lpstr>Conclusion</vt:lpstr>
      <vt:lpstr>Conclusion</vt:lpstr>
      <vt:lpstr>Part 2</vt:lpstr>
      <vt:lpstr>System overview</vt:lpstr>
      <vt:lpstr>System overview</vt:lpstr>
      <vt:lpstr>System overview</vt:lpstr>
      <vt:lpstr>System overview</vt:lpstr>
      <vt:lpstr>Data collection and model training</vt:lpstr>
      <vt:lpstr>Training results</vt:lpstr>
      <vt:lpstr>Test results</vt:lpstr>
      <vt:lpstr>Test results</vt:lpstr>
      <vt:lpstr>Learning the chiller energy curve</vt:lpstr>
      <vt:lpstr>The NMPC formulation</vt:lpstr>
      <vt:lpstr>The NMPC formulation</vt:lpstr>
      <vt:lpstr>Experimental results</vt:lpstr>
      <vt:lpstr>Experimental results</vt:lpstr>
      <vt:lpstr>Experimental results</vt:lpstr>
      <vt:lpstr>Experimental results</vt:lpstr>
      <vt:lpstr>PowerPoint Presentation</vt:lpstr>
      <vt:lpstr>Conclusion</vt:lpstr>
      <vt:lpstr>Part 3</vt:lpstr>
      <vt:lpstr>Introduction</vt:lpstr>
      <vt:lpstr>Introduction</vt:lpstr>
      <vt:lpstr>Introduction</vt:lpstr>
      <vt:lpstr>System overview</vt:lpstr>
      <vt:lpstr>System overview</vt:lpstr>
      <vt:lpstr>Obtaining a model</vt:lpstr>
      <vt:lpstr>Learning the MPC map</vt:lpstr>
      <vt:lpstr>PowerPoint Presentation</vt:lpstr>
      <vt:lpstr>PowerPoint Presentation</vt:lpstr>
      <vt:lpstr>Results</vt:lpstr>
      <vt:lpstr>Results</vt:lpstr>
      <vt:lpstr>Results</vt:lpstr>
      <vt:lpstr>Results</vt:lpstr>
      <vt:lpstr>Conclusion</vt:lpstr>
      <vt:lpstr>Conclusion</vt:lpstr>
      <vt:lpstr>Part 4</vt:lpstr>
      <vt:lpstr>PowerPoint Presentation</vt:lpstr>
      <vt:lpstr>Part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Emilio Maddalena</cp:lastModifiedBy>
  <cp:revision>521</cp:revision>
  <cp:lastPrinted>2019-06-19T13:21:30Z</cp:lastPrinted>
  <dcterms:created xsi:type="dcterms:W3CDTF">2019-04-02T06:24:35Z</dcterms:created>
  <dcterms:modified xsi:type="dcterms:W3CDTF">2023-03-24T14:36:30Z</dcterms:modified>
</cp:coreProperties>
</file>